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50"/>
  </p:notesMasterIdLst>
  <p:sldIdLst>
    <p:sldId id="265" r:id="rId6"/>
    <p:sldId id="350" r:id="rId7"/>
    <p:sldId id="328" r:id="rId8"/>
    <p:sldId id="335" r:id="rId9"/>
    <p:sldId id="303" r:id="rId10"/>
    <p:sldId id="262" r:id="rId11"/>
    <p:sldId id="258" r:id="rId12"/>
    <p:sldId id="336" r:id="rId13"/>
    <p:sldId id="351" r:id="rId14"/>
    <p:sldId id="307" r:id="rId15"/>
    <p:sldId id="309" r:id="rId16"/>
    <p:sldId id="356" r:id="rId17"/>
    <p:sldId id="286" r:id="rId18"/>
    <p:sldId id="287" r:id="rId19"/>
    <p:sldId id="357" r:id="rId20"/>
    <p:sldId id="320" r:id="rId21"/>
    <p:sldId id="319" r:id="rId22"/>
    <p:sldId id="355" r:id="rId23"/>
    <p:sldId id="322" r:id="rId24"/>
    <p:sldId id="348" r:id="rId25"/>
    <p:sldId id="321" r:id="rId26"/>
    <p:sldId id="339" r:id="rId27"/>
    <p:sldId id="337" r:id="rId28"/>
    <p:sldId id="352" r:id="rId29"/>
    <p:sldId id="297" r:id="rId30"/>
    <p:sldId id="295" r:id="rId31"/>
    <p:sldId id="313" r:id="rId32"/>
    <p:sldId id="315" r:id="rId33"/>
    <p:sldId id="316" r:id="rId34"/>
    <p:sldId id="325" r:id="rId35"/>
    <p:sldId id="324" r:id="rId36"/>
    <p:sldId id="349" r:id="rId37"/>
    <p:sldId id="340" r:id="rId38"/>
    <p:sldId id="338" r:id="rId39"/>
    <p:sldId id="353" r:id="rId40"/>
    <p:sldId id="305" r:id="rId41"/>
    <p:sldId id="331" r:id="rId42"/>
    <p:sldId id="312" r:id="rId43"/>
    <p:sldId id="314" r:id="rId44"/>
    <p:sldId id="310" r:id="rId45"/>
    <p:sldId id="341" r:id="rId46"/>
    <p:sldId id="289" r:id="rId47"/>
    <p:sldId id="327" r:id="rId48"/>
    <p:sldId id="35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,Wujun" initials="Xi" lastIdx="1" clrIdx="0">
    <p:extLst>
      <p:ext uri="{19B8F6BF-5375-455C-9EA6-DF929625EA0E}">
        <p15:presenceInfo xmlns:p15="http://schemas.microsoft.com/office/powerpoint/2012/main" userId="S::wx42@drexel.edu::efc17766-86cc-45ec-b118-3006e13f4b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0F7FD2-7833-49CC-8BAC-E4ED36185280}" v="80" dt="2021-06-01T20:04:31.842"/>
    <p1510:client id="{2CECFD3E-13A6-4439-BAD8-F0C1EC4F8493}" v="1" dt="2021-06-01T19:57:19.826"/>
    <p1510:client id="{3C13D25A-E3A2-4C21-905E-6ACE4A13362B}" v="12" dt="2021-06-01T20:05:20.017"/>
    <p1510:client id="{7AC250BC-7686-48DD-82AB-7F7D226E6650}" v="210" dt="2021-06-01T20:08:23.092"/>
    <p1510:client id="{9D7B6D40-44AE-4C76-940D-3CF1350555FB}" v="370" dt="2021-06-01T19:50:25.810"/>
    <p1510:client id="{D076752B-D127-4AF0-BF8E-4A09FAE810A8}" v="186" dt="2021-06-01T19:56:55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5A196-3E8D-407F-BDD6-0C30C46DAC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58BD059-C0EC-439F-914B-00DEAFEC84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Issue tree</a:t>
          </a:r>
        </a:p>
      </dgm:t>
    </dgm:pt>
    <dgm:pt modelId="{1795A57A-96C4-447F-A71D-0F42DE276D30}" type="parTrans" cxnId="{F926C142-D3B5-4D43-8B14-6294D14EC3AD}">
      <dgm:prSet/>
      <dgm:spPr/>
      <dgm:t>
        <a:bodyPr/>
        <a:lstStyle/>
        <a:p>
          <a:endParaRPr lang="en-US"/>
        </a:p>
      </dgm:t>
    </dgm:pt>
    <dgm:pt modelId="{33E77996-1FC6-4B2F-95AA-C379FC80456C}" type="sibTrans" cxnId="{F926C142-D3B5-4D43-8B14-6294D14EC3AD}">
      <dgm:prSet/>
      <dgm:spPr/>
      <dgm:t>
        <a:bodyPr/>
        <a:lstStyle/>
        <a:p>
          <a:endParaRPr lang="en-US"/>
        </a:p>
      </dgm:t>
    </dgm:pt>
    <dgm:pt modelId="{F143A6D0-4366-4D74-926E-17618A6368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Descriptive Statistics</a:t>
          </a:r>
        </a:p>
      </dgm:t>
    </dgm:pt>
    <dgm:pt modelId="{6F553A90-64A8-4224-92DC-428A8310B8FB}" type="parTrans" cxnId="{F0F073EE-A038-4231-8CBC-16055B8BC575}">
      <dgm:prSet/>
      <dgm:spPr/>
      <dgm:t>
        <a:bodyPr/>
        <a:lstStyle/>
        <a:p>
          <a:endParaRPr lang="en-US"/>
        </a:p>
      </dgm:t>
    </dgm:pt>
    <dgm:pt modelId="{31343CC4-30A8-4FF1-84DE-74CDD40557DE}" type="sibTrans" cxnId="{F0F073EE-A038-4231-8CBC-16055B8BC575}">
      <dgm:prSet/>
      <dgm:spPr/>
      <dgm:t>
        <a:bodyPr/>
        <a:lstStyle/>
        <a:p>
          <a:endParaRPr lang="en-US"/>
        </a:p>
      </dgm:t>
    </dgm:pt>
    <dgm:pt modelId="{7F8C2518-6E88-4A68-A4B4-4C380E51E9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Predictive Modeling</a:t>
          </a:r>
        </a:p>
      </dgm:t>
    </dgm:pt>
    <dgm:pt modelId="{C2226D8E-E99F-4DB2-9A7E-60DB599FF3E7}" type="parTrans" cxnId="{446D456E-6B5A-42DC-BD84-94FCF9082F3A}">
      <dgm:prSet/>
      <dgm:spPr/>
      <dgm:t>
        <a:bodyPr/>
        <a:lstStyle/>
        <a:p>
          <a:endParaRPr lang="en-US"/>
        </a:p>
      </dgm:t>
    </dgm:pt>
    <dgm:pt modelId="{05A77165-7B24-4630-A429-5A8A99522D6B}" type="sibTrans" cxnId="{446D456E-6B5A-42DC-BD84-94FCF9082F3A}">
      <dgm:prSet/>
      <dgm:spPr/>
      <dgm:t>
        <a:bodyPr/>
        <a:lstStyle/>
        <a:p>
          <a:endParaRPr lang="en-US"/>
        </a:p>
      </dgm:t>
    </dgm:pt>
    <dgm:pt modelId="{386C9C6E-69E8-4299-89A4-5247B0118C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Regression and Classification Trees and Random Forrest</a:t>
          </a:r>
        </a:p>
      </dgm:t>
    </dgm:pt>
    <dgm:pt modelId="{4EE1FA8C-A8D0-4A18-8924-7247432FEB25}" type="parTrans" cxnId="{CB35FA12-C3E1-4116-BFE8-0E62D63D50B3}">
      <dgm:prSet/>
      <dgm:spPr/>
      <dgm:t>
        <a:bodyPr/>
        <a:lstStyle/>
        <a:p>
          <a:endParaRPr lang="en-US"/>
        </a:p>
      </dgm:t>
    </dgm:pt>
    <dgm:pt modelId="{41FE20BE-8533-4CB2-84EC-3CE8BB4332ED}" type="sibTrans" cxnId="{CB35FA12-C3E1-4116-BFE8-0E62D63D50B3}">
      <dgm:prSet/>
      <dgm:spPr/>
      <dgm:t>
        <a:bodyPr/>
        <a:lstStyle/>
        <a:p>
          <a:endParaRPr lang="en-US"/>
        </a:p>
      </dgm:t>
    </dgm:pt>
    <dgm:pt modelId="{B4090CFC-0E90-4C57-BB14-9C55D1F2A4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Conclusion and Next Steps</a:t>
          </a:r>
        </a:p>
      </dgm:t>
    </dgm:pt>
    <dgm:pt modelId="{9DE2C1CF-DC6B-4DDF-86BC-D031D82E70BE}" type="parTrans" cxnId="{71AFC7D9-0445-466C-8AF1-53326104948F}">
      <dgm:prSet/>
      <dgm:spPr/>
      <dgm:t>
        <a:bodyPr/>
        <a:lstStyle/>
        <a:p>
          <a:endParaRPr lang="en-US"/>
        </a:p>
      </dgm:t>
    </dgm:pt>
    <dgm:pt modelId="{AE420734-35C5-4519-8FB8-7ACE30AF5EC7}" type="sibTrans" cxnId="{71AFC7D9-0445-466C-8AF1-53326104948F}">
      <dgm:prSet/>
      <dgm:spPr/>
      <dgm:t>
        <a:bodyPr/>
        <a:lstStyle/>
        <a:p>
          <a:endParaRPr lang="en-US"/>
        </a:p>
      </dgm:t>
    </dgm:pt>
    <dgm:pt modelId="{0498967B-994F-48C3-A4C5-2AB0628F4F94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Clustering</a:t>
          </a:r>
          <a:endParaRPr lang="en-US">
            <a:latin typeface="Calibri Light" panose="020F0302020204030204"/>
          </a:endParaRPr>
        </a:p>
      </dgm:t>
    </dgm:pt>
    <dgm:pt modelId="{17CA425A-7D3D-42B7-BA50-20D783BABBCA}" type="parTrans" cxnId="{F0EBE6F2-FB9C-4F9A-9CDA-45835A7F908F}">
      <dgm:prSet/>
      <dgm:spPr/>
    </dgm:pt>
    <dgm:pt modelId="{FBA198CD-6E5D-4218-AFF5-C7F94D93256C}" type="sibTrans" cxnId="{F0EBE6F2-FB9C-4F9A-9CDA-45835A7F908F}">
      <dgm:prSet/>
      <dgm:spPr/>
    </dgm:pt>
    <dgm:pt modelId="{9ABADACB-39AD-4A4E-A8D0-3186F46A050C}" type="pres">
      <dgm:prSet presAssocID="{69C5A196-3E8D-407F-BDD6-0C30C46DACD7}" presName="root" presStyleCnt="0">
        <dgm:presLayoutVars>
          <dgm:dir/>
          <dgm:resizeHandles val="exact"/>
        </dgm:presLayoutVars>
      </dgm:prSet>
      <dgm:spPr/>
    </dgm:pt>
    <dgm:pt modelId="{3D4A4A3D-7001-4B12-870D-2A4E1E060523}" type="pres">
      <dgm:prSet presAssocID="{B58BD059-C0EC-439F-914B-00DEAFEC8451}" presName="compNode" presStyleCnt="0"/>
      <dgm:spPr/>
    </dgm:pt>
    <dgm:pt modelId="{BBCBB337-3703-495E-BB64-175446FC9614}" type="pres">
      <dgm:prSet presAssocID="{B58BD059-C0EC-439F-914B-00DEAFEC8451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5A47780-D59E-403C-9788-342D2EDF59F5}" type="pres">
      <dgm:prSet presAssocID="{B58BD059-C0EC-439F-914B-00DEAFEC845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27B131D-986A-4F2F-B593-7F25B19152A6}" type="pres">
      <dgm:prSet presAssocID="{B58BD059-C0EC-439F-914B-00DEAFEC8451}" presName="spaceRect" presStyleCnt="0"/>
      <dgm:spPr/>
    </dgm:pt>
    <dgm:pt modelId="{E0757FB7-EB6B-4869-A38A-37C65DC211E3}" type="pres">
      <dgm:prSet presAssocID="{B58BD059-C0EC-439F-914B-00DEAFEC8451}" presName="textRect" presStyleLbl="revTx" presStyleIdx="0" presStyleCnt="6">
        <dgm:presLayoutVars>
          <dgm:chMax val="1"/>
          <dgm:chPref val="1"/>
        </dgm:presLayoutVars>
      </dgm:prSet>
      <dgm:spPr/>
    </dgm:pt>
    <dgm:pt modelId="{B70A1B56-62B0-4BB7-BA7A-F90866F7BBBA}" type="pres">
      <dgm:prSet presAssocID="{33E77996-1FC6-4B2F-95AA-C379FC80456C}" presName="sibTrans" presStyleCnt="0"/>
      <dgm:spPr/>
    </dgm:pt>
    <dgm:pt modelId="{FFA605D3-B115-43D5-998C-6F17F153A09F}" type="pres">
      <dgm:prSet presAssocID="{F143A6D0-4366-4D74-926E-17618A63686C}" presName="compNode" presStyleCnt="0"/>
      <dgm:spPr/>
    </dgm:pt>
    <dgm:pt modelId="{5E481E7B-5024-4ACA-86D1-DD19BC540927}" type="pres">
      <dgm:prSet presAssocID="{F143A6D0-4366-4D74-926E-17618A63686C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775210D3-6902-4364-B5BC-7C4B9AAA7B88}" type="pres">
      <dgm:prSet presAssocID="{F143A6D0-4366-4D74-926E-17618A63686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C173AED-9133-4E02-813F-05405B746676}" type="pres">
      <dgm:prSet presAssocID="{F143A6D0-4366-4D74-926E-17618A63686C}" presName="spaceRect" presStyleCnt="0"/>
      <dgm:spPr/>
    </dgm:pt>
    <dgm:pt modelId="{105630C3-0CF8-46E6-8C35-8EFB35615C18}" type="pres">
      <dgm:prSet presAssocID="{F143A6D0-4366-4D74-926E-17618A63686C}" presName="textRect" presStyleLbl="revTx" presStyleIdx="1" presStyleCnt="6">
        <dgm:presLayoutVars>
          <dgm:chMax val="1"/>
          <dgm:chPref val="1"/>
        </dgm:presLayoutVars>
      </dgm:prSet>
      <dgm:spPr/>
    </dgm:pt>
    <dgm:pt modelId="{290EB4B8-2101-4B3C-A2AC-AFBE0A9F2EA8}" type="pres">
      <dgm:prSet presAssocID="{31343CC4-30A8-4FF1-84DE-74CDD40557DE}" presName="sibTrans" presStyleCnt="0"/>
      <dgm:spPr/>
    </dgm:pt>
    <dgm:pt modelId="{5E754FE8-9B71-4A55-9022-64E4D5D4FACF}" type="pres">
      <dgm:prSet presAssocID="{0498967B-994F-48C3-A4C5-2AB0628F4F94}" presName="compNode" presStyleCnt="0"/>
      <dgm:spPr/>
    </dgm:pt>
    <dgm:pt modelId="{E0A0076F-6EAC-4D79-B55B-7F7272005642}" type="pres">
      <dgm:prSet presAssocID="{0498967B-994F-48C3-A4C5-2AB0628F4F94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4726A87-500C-448D-9FF6-1FA1C3DBFCCE}" type="pres">
      <dgm:prSet presAssocID="{0498967B-994F-48C3-A4C5-2AB0628F4F94}" presName="iconRect" presStyleLbl="node1" presStyleIdx="2" presStyleCnt="6"/>
      <dgm:spPr/>
    </dgm:pt>
    <dgm:pt modelId="{FB621436-4569-47B4-82D1-9DA134213C4B}" type="pres">
      <dgm:prSet presAssocID="{0498967B-994F-48C3-A4C5-2AB0628F4F94}" presName="spaceRect" presStyleCnt="0"/>
      <dgm:spPr/>
    </dgm:pt>
    <dgm:pt modelId="{70CEC8F7-D329-4F33-AFBA-224DC6282838}" type="pres">
      <dgm:prSet presAssocID="{0498967B-994F-48C3-A4C5-2AB0628F4F94}" presName="textRect" presStyleLbl="revTx" presStyleIdx="2" presStyleCnt="6">
        <dgm:presLayoutVars>
          <dgm:chMax val="1"/>
          <dgm:chPref val="1"/>
        </dgm:presLayoutVars>
      </dgm:prSet>
      <dgm:spPr/>
    </dgm:pt>
    <dgm:pt modelId="{F5E0723A-B26D-41A5-B6D9-838F0781EB5B}" type="pres">
      <dgm:prSet presAssocID="{FBA198CD-6E5D-4218-AFF5-C7F94D93256C}" presName="sibTrans" presStyleCnt="0"/>
      <dgm:spPr/>
    </dgm:pt>
    <dgm:pt modelId="{394EB344-89C2-4469-997B-CFEE320C96CF}" type="pres">
      <dgm:prSet presAssocID="{7F8C2518-6E88-4A68-A4B4-4C380E51E9B4}" presName="compNode" presStyleCnt="0"/>
      <dgm:spPr/>
    </dgm:pt>
    <dgm:pt modelId="{F240C29D-AFEE-48A2-A51F-8398B23F9F90}" type="pres">
      <dgm:prSet presAssocID="{7F8C2518-6E88-4A68-A4B4-4C380E51E9B4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87B8683-F715-4E0C-B508-1975DA382D7E}" type="pres">
      <dgm:prSet presAssocID="{7F8C2518-6E88-4A68-A4B4-4C380E51E9B4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5391834-804B-448F-ADEB-3EFEC82F4DCB}" type="pres">
      <dgm:prSet presAssocID="{7F8C2518-6E88-4A68-A4B4-4C380E51E9B4}" presName="spaceRect" presStyleCnt="0"/>
      <dgm:spPr/>
    </dgm:pt>
    <dgm:pt modelId="{26551A07-1E46-46E0-9827-E577EFE47D86}" type="pres">
      <dgm:prSet presAssocID="{7F8C2518-6E88-4A68-A4B4-4C380E51E9B4}" presName="textRect" presStyleLbl="revTx" presStyleIdx="3" presStyleCnt="6">
        <dgm:presLayoutVars>
          <dgm:chMax val="1"/>
          <dgm:chPref val="1"/>
        </dgm:presLayoutVars>
      </dgm:prSet>
      <dgm:spPr/>
    </dgm:pt>
    <dgm:pt modelId="{4D6430F8-C582-4A52-885B-678DDB8CF3C6}" type="pres">
      <dgm:prSet presAssocID="{05A77165-7B24-4630-A429-5A8A99522D6B}" presName="sibTrans" presStyleCnt="0"/>
      <dgm:spPr/>
    </dgm:pt>
    <dgm:pt modelId="{59D24AF2-2311-4861-BD62-99E8D469B7B6}" type="pres">
      <dgm:prSet presAssocID="{386C9C6E-69E8-4299-89A4-5247B0118C2E}" presName="compNode" presStyleCnt="0"/>
      <dgm:spPr/>
    </dgm:pt>
    <dgm:pt modelId="{20FE6BD2-0840-4AE7-8898-973B9C05674D}" type="pres">
      <dgm:prSet presAssocID="{386C9C6E-69E8-4299-89A4-5247B0118C2E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CAB16AC-AE75-4018-B4D1-960729FF92A9}" type="pres">
      <dgm:prSet presAssocID="{386C9C6E-69E8-4299-89A4-5247B0118C2E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49253D49-46B0-4A2F-9431-7379A73816EB}" type="pres">
      <dgm:prSet presAssocID="{386C9C6E-69E8-4299-89A4-5247B0118C2E}" presName="spaceRect" presStyleCnt="0"/>
      <dgm:spPr/>
    </dgm:pt>
    <dgm:pt modelId="{6969B116-F9D8-4BC4-A869-F0E84C823073}" type="pres">
      <dgm:prSet presAssocID="{386C9C6E-69E8-4299-89A4-5247B0118C2E}" presName="textRect" presStyleLbl="revTx" presStyleIdx="4" presStyleCnt="6">
        <dgm:presLayoutVars>
          <dgm:chMax val="1"/>
          <dgm:chPref val="1"/>
        </dgm:presLayoutVars>
      </dgm:prSet>
      <dgm:spPr/>
    </dgm:pt>
    <dgm:pt modelId="{8BF94261-2BFA-4404-BE07-5D69A875C83F}" type="pres">
      <dgm:prSet presAssocID="{41FE20BE-8533-4CB2-84EC-3CE8BB4332ED}" presName="sibTrans" presStyleCnt="0"/>
      <dgm:spPr/>
    </dgm:pt>
    <dgm:pt modelId="{80C67FCB-CFC9-44BC-9A00-8F767322890E}" type="pres">
      <dgm:prSet presAssocID="{B4090CFC-0E90-4C57-BB14-9C55D1F2A406}" presName="compNode" presStyleCnt="0"/>
      <dgm:spPr/>
    </dgm:pt>
    <dgm:pt modelId="{91E2B15F-AC50-4C54-9532-36B12F888F64}" type="pres">
      <dgm:prSet presAssocID="{B4090CFC-0E90-4C57-BB14-9C55D1F2A406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630D6BC-8DFC-4E59-8DA0-B8D3DE56BA33}" type="pres">
      <dgm:prSet presAssocID="{B4090CFC-0E90-4C57-BB14-9C55D1F2A406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56101E6-C759-4656-9D12-AEB460CAEED8}" type="pres">
      <dgm:prSet presAssocID="{B4090CFC-0E90-4C57-BB14-9C55D1F2A406}" presName="spaceRect" presStyleCnt="0"/>
      <dgm:spPr/>
    </dgm:pt>
    <dgm:pt modelId="{39163F0E-0B16-4D4C-BF35-A32C052DA812}" type="pres">
      <dgm:prSet presAssocID="{B4090CFC-0E90-4C57-BB14-9C55D1F2A40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21C280B-1A01-4B5A-AEAD-44EFA766AE12}" type="presOf" srcId="{B4090CFC-0E90-4C57-BB14-9C55D1F2A406}" destId="{39163F0E-0B16-4D4C-BF35-A32C052DA812}" srcOrd="0" destOrd="0" presId="urn:microsoft.com/office/officeart/2018/5/layout/IconLeafLabelList"/>
    <dgm:cxn modelId="{CB35FA12-C3E1-4116-BFE8-0E62D63D50B3}" srcId="{69C5A196-3E8D-407F-BDD6-0C30C46DACD7}" destId="{386C9C6E-69E8-4299-89A4-5247B0118C2E}" srcOrd="4" destOrd="0" parTransId="{4EE1FA8C-A8D0-4A18-8924-7247432FEB25}" sibTransId="{41FE20BE-8533-4CB2-84EC-3CE8BB4332ED}"/>
    <dgm:cxn modelId="{F926C142-D3B5-4D43-8B14-6294D14EC3AD}" srcId="{69C5A196-3E8D-407F-BDD6-0C30C46DACD7}" destId="{B58BD059-C0EC-439F-914B-00DEAFEC8451}" srcOrd="0" destOrd="0" parTransId="{1795A57A-96C4-447F-A71D-0F42DE276D30}" sibTransId="{33E77996-1FC6-4B2F-95AA-C379FC80456C}"/>
    <dgm:cxn modelId="{AAF4C249-D555-4493-A8D5-27D3CE2DD713}" type="presOf" srcId="{386C9C6E-69E8-4299-89A4-5247B0118C2E}" destId="{6969B116-F9D8-4BC4-A869-F0E84C823073}" srcOrd="0" destOrd="0" presId="urn:microsoft.com/office/officeart/2018/5/layout/IconLeafLabelList"/>
    <dgm:cxn modelId="{446D456E-6B5A-42DC-BD84-94FCF9082F3A}" srcId="{69C5A196-3E8D-407F-BDD6-0C30C46DACD7}" destId="{7F8C2518-6E88-4A68-A4B4-4C380E51E9B4}" srcOrd="3" destOrd="0" parTransId="{C2226D8E-E99F-4DB2-9A7E-60DB599FF3E7}" sibTransId="{05A77165-7B24-4630-A429-5A8A99522D6B}"/>
    <dgm:cxn modelId="{29EEA959-4965-479C-ABE4-5981FFF5614D}" type="presOf" srcId="{69C5A196-3E8D-407F-BDD6-0C30C46DACD7}" destId="{9ABADACB-39AD-4A4E-A8D0-3186F46A050C}" srcOrd="0" destOrd="0" presId="urn:microsoft.com/office/officeart/2018/5/layout/IconLeafLabelList"/>
    <dgm:cxn modelId="{CFACC059-A12A-408C-89A0-69C6093C1F27}" type="presOf" srcId="{0498967B-994F-48C3-A4C5-2AB0628F4F94}" destId="{70CEC8F7-D329-4F33-AFBA-224DC6282838}" srcOrd="0" destOrd="0" presId="urn:microsoft.com/office/officeart/2018/5/layout/IconLeafLabelList"/>
    <dgm:cxn modelId="{3248D6B6-5DED-4E63-AAAE-3ACEDE8EBF34}" type="presOf" srcId="{B58BD059-C0EC-439F-914B-00DEAFEC8451}" destId="{E0757FB7-EB6B-4869-A38A-37C65DC211E3}" srcOrd="0" destOrd="0" presId="urn:microsoft.com/office/officeart/2018/5/layout/IconLeafLabelList"/>
    <dgm:cxn modelId="{28812EC9-8BE8-4EB2-89D4-061B1F479EC2}" type="presOf" srcId="{F143A6D0-4366-4D74-926E-17618A63686C}" destId="{105630C3-0CF8-46E6-8C35-8EFB35615C18}" srcOrd="0" destOrd="0" presId="urn:microsoft.com/office/officeart/2018/5/layout/IconLeafLabelList"/>
    <dgm:cxn modelId="{D8C4A2D9-12C4-45E6-AA54-1224E27E62D4}" type="presOf" srcId="{7F8C2518-6E88-4A68-A4B4-4C380E51E9B4}" destId="{26551A07-1E46-46E0-9827-E577EFE47D86}" srcOrd="0" destOrd="0" presId="urn:microsoft.com/office/officeart/2018/5/layout/IconLeafLabelList"/>
    <dgm:cxn modelId="{71AFC7D9-0445-466C-8AF1-53326104948F}" srcId="{69C5A196-3E8D-407F-BDD6-0C30C46DACD7}" destId="{B4090CFC-0E90-4C57-BB14-9C55D1F2A406}" srcOrd="5" destOrd="0" parTransId="{9DE2C1CF-DC6B-4DDF-86BC-D031D82E70BE}" sibTransId="{AE420734-35C5-4519-8FB8-7ACE30AF5EC7}"/>
    <dgm:cxn modelId="{F0F073EE-A038-4231-8CBC-16055B8BC575}" srcId="{69C5A196-3E8D-407F-BDD6-0C30C46DACD7}" destId="{F143A6D0-4366-4D74-926E-17618A63686C}" srcOrd="1" destOrd="0" parTransId="{6F553A90-64A8-4224-92DC-428A8310B8FB}" sibTransId="{31343CC4-30A8-4FF1-84DE-74CDD40557DE}"/>
    <dgm:cxn modelId="{F0EBE6F2-FB9C-4F9A-9CDA-45835A7F908F}" srcId="{69C5A196-3E8D-407F-BDD6-0C30C46DACD7}" destId="{0498967B-994F-48C3-A4C5-2AB0628F4F94}" srcOrd="2" destOrd="0" parTransId="{17CA425A-7D3D-42B7-BA50-20D783BABBCA}" sibTransId="{FBA198CD-6E5D-4218-AFF5-C7F94D93256C}"/>
    <dgm:cxn modelId="{E63B3E2A-C22E-48A9-A767-EA1FC7603343}" type="presParOf" srcId="{9ABADACB-39AD-4A4E-A8D0-3186F46A050C}" destId="{3D4A4A3D-7001-4B12-870D-2A4E1E060523}" srcOrd="0" destOrd="0" presId="urn:microsoft.com/office/officeart/2018/5/layout/IconLeafLabelList"/>
    <dgm:cxn modelId="{B0C3BE78-686A-49B8-8FDB-42F71C348FFA}" type="presParOf" srcId="{3D4A4A3D-7001-4B12-870D-2A4E1E060523}" destId="{BBCBB337-3703-495E-BB64-175446FC9614}" srcOrd="0" destOrd="0" presId="urn:microsoft.com/office/officeart/2018/5/layout/IconLeafLabelList"/>
    <dgm:cxn modelId="{F90A990E-1C39-4004-9110-4FC921470C40}" type="presParOf" srcId="{3D4A4A3D-7001-4B12-870D-2A4E1E060523}" destId="{35A47780-D59E-403C-9788-342D2EDF59F5}" srcOrd="1" destOrd="0" presId="urn:microsoft.com/office/officeart/2018/5/layout/IconLeafLabelList"/>
    <dgm:cxn modelId="{C1D5A434-FD03-400D-BDEE-16BE8489823F}" type="presParOf" srcId="{3D4A4A3D-7001-4B12-870D-2A4E1E060523}" destId="{127B131D-986A-4F2F-B593-7F25B19152A6}" srcOrd="2" destOrd="0" presId="urn:microsoft.com/office/officeart/2018/5/layout/IconLeafLabelList"/>
    <dgm:cxn modelId="{9BA4C19E-5246-4991-9FF0-6DC4EE19450C}" type="presParOf" srcId="{3D4A4A3D-7001-4B12-870D-2A4E1E060523}" destId="{E0757FB7-EB6B-4869-A38A-37C65DC211E3}" srcOrd="3" destOrd="0" presId="urn:microsoft.com/office/officeart/2018/5/layout/IconLeafLabelList"/>
    <dgm:cxn modelId="{7D91627D-4950-4853-BA0F-27BEF27130C7}" type="presParOf" srcId="{9ABADACB-39AD-4A4E-A8D0-3186F46A050C}" destId="{B70A1B56-62B0-4BB7-BA7A-F90866F7BBBA}" srcOrd="1" destOrd="0" presId="urn:microsoft.com/office/officeart/2018/5/layout/IconLeafLabelList"/>
    <dgm:cxn modelId="{8E273DB4-3990-4692-A799-993808280B82}" type="presParOf" srcId="{9ABADACB-39AD-4A4E-A8D0-3186F46A050C}" destId="{FFA605D3-B115-43D5-998C-6F17F153A09F}" srcOrd="2" destOrd="0" presId="urn:microsoft.com/office/officeart/2018/5/layout/IconLeafLabelList"/>
    <dgm:cxn modelId="{ED9BD0F0-0BD8-4581-9D85-81E1E0F60182}" type="presParOf" srcId="{FFA605D3-B115-43D5-998C-6F17F153A09F}" destId="{5E481E7B-5024-4ACA-86D1-DD19BC540927}" srcOrd="0" destOrd="0" presId="urn:microsoft.com/office/officeart/2018/5/layout/IconLeafLabelList"/>
    <dgm:cxn modelId="{3D089ED5-DB50-488E-A4B5-48708A4F0F90}" type="presParOf" srcId="{FFA605D3-B115-43D5-998C-6F17F153A09F}" destId="{775210D3-6902-4364-B5BC-7C4B9AAA7B88}" srcOrd="1" destOrd="0" presId="urn:microsoft.com/office/officeart/2018/5/layout/IconLeafLabelList"/>
    <dgm:cxn modelId="{860F6E5E-9872-4D21-ACED-E2A5ADE0152B}" type="presParOf" srcId="{FFA605D3-B115-43D5-998C-6F17F153A09F}" destId="{8C173AED-9133-4E02-813F-05405B746676}" srcOrd="2" destOrd="0" presId="urn:microsoft.com/office/officeart/2018/5/layout/IconLeafLabelList"/>
    <dgm:cxn modelId="{48382C1D-DED7-4D2B-9C28-5CDDF8A183EE}" type="presParOf" srcId="{FFA605D3-B115-43D5-998C-6F17F153A09F}" destId="{105630C3-0CF8-46E6-8C35-8EFB35615C18}" srcOrd="3" destOrd="0" presId="urn:microsoft.com/office/officeart/2018/5/layout/IconLeafLabelList"/>
    <dgm:cxn modelId="{5868509F-63D0-4902-8FB5-C859B1BEE0E8}" type="presParOf" srcId="{9ABADACB-39AD-4A4E-A8D0-3186F46A050C}" destId="{290EB4B8-2101-4B3C-A2AC-AFBE0A9F2EA8}" srcOrd="3" destOrd="0" presId="urn:microsoft.com/office/officeart/2018/5/layout/IconLeafLabelList"/>
    <dgm:cxn modelId="{6DD43B9B-6CCB-4675-BEF8-63919D81B11F}" type="presParOf" srcId="{9ABADACB-39AD-4A4E-A8D0-3186F46A050C}" destId="{5E754FE8-9B71-4A55-9022-64E4D5D4FACF}" srcOrd="4" destOrd="0" presId="urn:microsoft.com/office/officeart/2018/5/layout/IconLeafLabelList"/>
    <dgm:cxn modelId="{76C8ADA7-E6CE-449B-B5A6-FFAF1A5A7395}" type="presParOf" srcId="{5E754FE8-9B71-4A55-9022-64E4D5D4FACF}" destId="{E0A0076F-6EAC-4D79-B55B-7F7272005642}" srcOrd="0" destOrd="0" presId="urn:microsoft.com/office/officeart/2018/5/layout/IconLeafLabelList"/>
    <dgm:cxn modelId="{208C7412-FE77-4B96-BCFF-DD9784194D1D}" type="presParOf" srcId="{5E754FE8-9B71-4A55-9022-64E4D5D4FACF}" destId="{F4726A87-500C-448D-9FF6-1FA1C3DBFCCE}" srcOrd="1" destOrd="0" presId="urn:microsoft.com/office/officeart/2018/5/layout/IconLeafLabelList"/>
    <dgm:cxn modelId="{4980F40C-654D-4F31-9393-F5992E5F78AE}" type="presParOf" srcId="{5E754FE8-9B71-4A55-9022-64E4D5D4FACF}" destId="{FB621436-4569-47B4-82D1-9DA134213C4B}" srcOrd="2" destOrd="0" presId="urn:microsoft.com/office/officeart/2018/5/layout/IconLeafLabelList"/>
    <dgm:cxn modelId="{D66FD1C4-5842-4FF1-9E7A-5F711C666FF3}" type="presParOf" srcId="{5E754FE8-9B71-4A55-9022-64E4D5D4FACF}" destId="{70CEC8F7-D329-4F33-AFBA-224DC6282838}" srcOrd="3" destOrd="0" presId="urn:microsoft.com/office/officeart/2018/5/layout/IconLeafLabelList"/>
    <dgm:cxn modelId="{3336ECD2-FC6E-4423-B009-8CE32A332BDF}" type="presParOf" srcId="{9ABADACB-39AD-4A4E-A8D0-3186F46A050C}" destId="{F5E0723A-B26D-41A5-B6D9-838F0781EB5B}" srcOrd="5" destOrd="0" presId="urn:microsoft.com/office/officeart/2018/5/layout/IconLeafLabelList"/>
    <dgm:cxn modelId="{65FC4196-0C8D-4B67-8355-2443346C35CF}" type="presParOf" srcId="{9ABADACB-39AD-4A4E-A8D0-3186F46A050C}" destId="{394EB344-89C2-4469-997B-CFEE320C96CF}" srcOrd="6" destOrd="0" presId="urn:microsoft.com/office/officeart/2018/5/layout/IconLeafLabelList"/>
    <dgm:cxn modelId="{87FCE355-719A-4BB6-94D2-A5087D18DB7E}" type="presParOf" srcId="{394EB344-89C2-4469-997B-CFEE320C96CF}" destId="{F240C29D-AFEE-48A2-A51F-8398B23F9F90}" srcOrd="0" destOrd="0" presId="urn:microsoft.com/office/officeart/2018/5/layout/IconLeafLabelList"/>
    <dgm:cxn modelId="{F4A58724-888A-4526-B17D-99EE72768282}" type="presParOf" srcId="{394EB344-89C2-4469-997B-CFEE320C96CF}" destId="{587B8683-F715-4E0C-B508-1975DA382D7E}" srcOrd="1" destOrd="0" presId="urn:microsoft.com/office/officeart/2018/5/layout/IconLeafLabelList"/>
    <dgm:cxn modelId="{802ACCA0-D84A-49CB-9BC9-89A43C6964BE}" type="presParOf" srcId="{394EB344-89C2-4469-997B-CFEE320C96CF}" destId="{65391834-804B-448F-ADEB-3EFEC82F4DCB}" srcOrd="2" destOrd="0" presId="urn:microsoft.com/office/officeart/2018/5/layout/IconLeafLabelList"/>
    <dgm:cxn modelId="{2545E239-BC48-4B19-841D-7A822010AE58}" type="presParOf" srcId="{394EB344-89C2-4469-997B-CFEE320C96CF}" destId="{26551A07-1E46-46E0-9827-E577EFE47D86}" srcOrd="3" destOrd="0" presId="urn:microsoft.com/office/officeart/2018/5/layout/IconLeafLabelList"/>
    <dgm:cxn modelId="{6779023C-9870-43C9-9059-74C3A80C3061}" type="presParOf" srcId="{9ABADACB-39AD-4A4E-A8D0-3186F46A050C}" destId="{4D6430F8-C582-4A52-885B-678DDB8CF3C6}" srcOrd="7" destOrd="0" presId="urn:microsoft.com/office/officeart/2018/5/layout/IconLeafLabelList"/>
    <dgm:cxn modelId="{AF128C2D-345E-42EB-AFD4-ED7A6A021269}" type="presParOf" srcId="{9ABADACB-39AD-4A4E-A8D0-3186F46A050C}" destId="{59D24AF2-2311-4861-BD62-99E8D469B7B6}" srcOrd="8" destOrd="0" presId="urn:microsoft.com/office/officeart/2018/5/layout/IconLeafLabelList"/>
    <dgm:cxn modelId="{4985AF7C-1D7E-408C-8147-9CCDC5B31D49}" type="presParOf" srcId="{59D24AF2-2311-4861-BD62-99E8D469B7B6}" destId="{20FE6BD2-0840-4AE7-8898-973B9C05674D}" srcOrd="0" destOrd="0" presId="urn:microsoft.com/office/officeart/2018/5/layout/IconLeafLabelList"/>
    <dgm:cxn modelId="{7EBC5AF3-0A96-454B-9027-EFADB4A7F60B}" type="presParOf" srcId="{59D24AF2-2311-4861-BD62-99E8D469B7B6}" destId="{CCAB16AC-AE75-4018-B4D1-960729FF92A9}" srcOrd="1" destOrd="0" presId="urn:microsoft.com/office/officeart/2018/5/layout/IconLeafLabelList"/>
    <dgm:cxn modelId="{95D5BEFA-B289-41CE-8E00-FC5F3DF04456}" type="presParOf" srcId="{59D24AF2-2311-4861-BD62-99E8D469B7B6}" destId="{49253D49-46B0-4A2F-9431-7379A73816EB}" srcOrd="2" destOrd="0" presId="urn:microsoft.com/office/officeart/2018/5/layout/IconLeafLabelList"/>
    <dgm:cxn modelId="{0B20132D-44C6-48A3-A152-500C15658929}" type="presParOf" srcId="{59D24AF2-2311-4861-BD62-99E8D469B7B6}" destId="{6969B116-F9D8-4BC4-A869-F0E84C823073}" srcOrd="3" destOrd="0" presId="urn:microsoft.com/office/officeart/2018/5/layout/IconLeafLabelList"/>
    <dgm:cxn modelId="{81F05A02-90E8-4C44-A232-5D59DA3725B0}" type="presParOf" srcId="{9ABADACB-39AD-4A4E-A8D0-3186F46A050C}" destId="{8BF94261-2BFA-4404-BE07-5D69A875C83F}" srcOrd="9" destOrd="0" presId="urn:microsoft.com/office/officeart/2018/5/layout/IconLeafLabelList"/>
    <dgm:cxn modelId="{C6C5BC7D-5B0D-4407-BB45-67B54C618A54}" type="presParOf" srcId="{9ABADACB-39AD-4A4E-A8D0-3186F46A050C}" destId="{80C67FCB-CFC9-44BC-9A00-8F767322890E}" srcOrd="10" destOrd="0" presId="urn:microsoft.com/office/officeart/2018/5/layout/IconLeafLabelList"/>
    <dgm:cxn modelId="{86F4A106-090B-4704-B467-599EAA74B4AE}" type="presParOf" srcId="{80C67FCB-CFC9-44BC-9A00-8F767322890E}" destId="{91E2B15F-AC50-4C54-9532-36B12F888F64}" srcOrd="0" destOrd="0" presId="urn:microsoft.com/office/officeart/2018/5/layout/IconLeafLabelList"/>
    <dgm:cxn modelId="{C4B2E41C-A517-47BC-B8F3-F990E7FE88E7}" type="presParOf" srcId="{80C67FCB-CFC9-44BC-9A00-8F767322890E}" destId="{8630D6BC-8DFC-4E59-8DA0-B8D3DE56BA33}" srcOrd="1" destOrd="0" presId="urn:microsoft.com/office/officeart/2018/5/layout/IconLeafLabelList"/>
    <dgm:cxn modelId="{66F29EBF-6004-4657-A332-BE939CC79F13}" type="presParOf" srcId="{80C67FCB-CFC9-44BC-9A00-8F767322890E}" destId="{D56101E6-C759-4656-9D12-AEB460CAEED8}" srcOrd="2" destOrd="0" presId="urn:microsoft.com/office/officeart/2018/5/layout/IconLeafLabelList"/>
    <dgm:cxn modelId="{B04639A2-FC72-4FCB-90C1-222345C0A19A}" type="presParOf" srcId="{80C67FCB-CFC9-44BC-9A00-8F767322890E}" destId="{39163F0E-0B16-4D4C-BF35-A32C052DA81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D72C57-BEFE-4DC4-8C15-70478CA015A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86AE3C-BC6C-4374-9A2A-6F6B6558064D}">
      <dgm:prSet/>
      <dgm:spPr/>
      <dgm:t>
        <a:bodyPr/>
        <a:lstStyle/>
        <a:p>
          <a:r>
            <a:rPr lang="en-US"/>
            <a:t>Countries with greater economic power and industrial force are seeing more favorable vaccination efforts</a:t>
          </a:r>
        </a:p>
      </dgm:t>
    </dgm:pt>
    <dgm:pt modelId="{D8C81811-BDF9-4374-8903-D3A301BE0508}" type="parTrans" cxnId="{F650C4AD-C68C-4E63-83B7-67765C82F8C6}">
      <dgm:prSet/>
      <dgm:spPr/>
      <dgm:t>
        <a:bodyPr/>
        <a:lstStyle/>
        <a:p>
          <a:endParaRPr lang="en-US"/>
        </a:p>
      </dgm:t>
    </dgm:pt>
    <dgm:pt modelId="{FE31531B-A073-41A9-AAF1-28E4DF8DEF03}" type="sibTrans" cxnId="{F650C4AD-C68C-4E63-83B7-67765C82F8C6}">
      <dgm:prSet/>
      <dgm:spPr/>
      <dgm:t>
        <a:bodyPr/>
        <a:lstStyle/>
        <a:p>
          <a:endParaRPr lang="en-US"/>
        </a:p>
      </dgm:t>
    </dgm:pt>
    <dgm:pt modelId="{4DB525A5-ABD9-4752-A9B4-9D0EC02E2121}">
      <dgm:prSet/>
      <dgm:spPr/>
      <dgm:t>
        <a:bodyPr/>
        <a:lstStyle/>
        <a:p>
          <a:pPr rtl="0"/>
          <a:r>
            <a:rPr lang="en-US"/>
            <a:t>Certain vaccine types have higher success in the implementati</a:t>
          </a:r>
          <a:r>
            <a:rPr lang="en-US" b="0"/>
            <a:t>on phase</a:t>
          </a:r>
          <a:r>
            <a:rPr lang="en-US" b="0">
              <a:latin typeface="Calibri Light" panose="020F0302020204030204"/>
            </a:rPr>
            <a:t> but are not universally feasible</a:t>
          </a:r>
          <a:endParaRPr lang="en-US" b="0"/>
        </a:p>
      </dgm:t>
    </dgm:pt>
    <dgm:pt modelId="{7110DF39-5049-4D28-B473-BCD7B7AAC91D}" type="parTrans" cxnId="{2DCD9DE9-C2D5-4296-A415-0CC54D964F9F}">
      <dgm:prSet/>
      <dgm:spPr/>
      <dgm:t>
        <a:bodyPr/>
        <a:lstStyle/>
        <a:p>
          <a:endParaRPr lang="en-US"/>
        </a:p>
      </dgm:t>
    </dgm:pt>
    <dgm:pt modelId="{B77AF78F-CF48-4C94-BF43-E5C7FB64F891}" type="sibTrans" cxnId="{2DCD9DE9-C2D5-4296-A415-0CC54D964F9F}">
      <dgm:prSet/>
      <dgm:spPr/>
      <dgm:t>
        <a:bodyPr/>
        <a:lstStyle/>
        <a:p>
          <a:endParaRPr lang="en-US"/>
        </a:p>
      </dgm:t>
    </dgm:pt>
    <dgm:pt modelId="{34FEA03D-E656-4AD4-9D3A-BF897E48139D}">
      <dgm:prSet/>
      <dgm:spPr/>
      <dgm:t>
        <a:bodyPr/>
        <a:lstStyle/>
        <a:p>
          <a:pPr rtl="0"/>
          <a:r>
            <a:rPr lang="en-US"/>
            <a:t>There are</a:t>
          </a:r>
          <a:r>
            <a:rPr lang="en-US">
              <a:latin typeface="Calibri Light" panose="020F0302020204030204"/>
            </a:rPr>
            <a:t> certain</a:t>
          </a:r>
          <a:r>
            <a:rPr lang="en-US"/>
            <a:t> significant demographic/socioeconomic patterns acting as predictors of vaccination progress</a:t>
          </a:r>
          <a:r>
            <a:rPr lang="en-US">
              <a:latin typeface="Calibri Light" panose="020F0302020204030204"/>
            </a:rPr>
            <a:t>  </a:t>
          </a:r>
          <a:endParaRPr lang="en-US"/>
        </a:p>
      </dgm:t>
    </dgm:pt>
    <dgm:pt modelId="{F67F1561-C858-4A84-AA17-25C3348D9686}" type="sibTrans" cxnId="{9746AFA1-7CB1-4991-BDAF-D39D5CBA9013}">
      <dgm:prSet/>
      <dgm:spPr/>
      <dgm:t>
        <a:bodyPr/>
        <a:lstStyle/>
        <a:p>
          <a:endParaRPr lang="en-US"/>
        </a:p>
      </dgm:t>
    </dgm:pt>
    <dgm:pt modelId="{3D720A22-2978-4747-817A-16D5B0B87ACB}" type="parTrans" cxnId="{9746AFA1-7CB1-4991-BDAF-D39D5CBA9013}">
      <dgm:prSet/>
      <dgm:spPr/>
      <dgm:t>
        <a:bodyPr/>
        <a:lstStyle/>
        <a:p>
          <a:endParaRPr lang="en-US"/>
        </a:p>
      </dgm:t>
    </dgm:pt>
    <dgm:pt modelId="{DE3D2158-D0A7-4B10-8FFC-82E22870386D}" type="pres">
      <dgm:prSet presAssocID="{B8D72C57-BEFE-4DC4-8C15-70478CA015AD}" presName="diagram" presStyleCnt="0">
        <dgm:presLayoutVars>
          <dgm:dir/>
          <dgm:resizeHandles val="exact"/>
        </dgm:presLayoutVars>
      </dgm:prSet>
      <dgm:spPr/>
    </dgm:pt>
    <dgm:pt modelId="{08B87588-A350-497B-9023-87FC04E5266C}" type="pres">
      <dgm:prSet presAssocID="{D786AE3C-BC6C-4374-9A2A-6F6B6558064D}" presName="node" presStyleLbl="node1" presStyleIdx="0" presStyleCnt="3">
        <dgm:presLayoutVars>
          <dgm:bulletEnabled val="1"/>
        </dgm:presLayoutVars>
      </dgm:prSet>
      <dgm:spPr/>
    </dgm:pt>
    <dgm:pt modelId="{0B8690C1-004D-47D8-9219-B73B81BE97EE}" type="pres">
      <dgm:prSet presAssocID="{FE31531B-A073-41A9-AAF1-28E4DF8DEF03}" presName="sibTrans" presStyleCnt="0"/>
      <dgm:spPr/>
    </dgm:pt>
    <dgm:pt modelId="{90049C3F-2F64-4E46-AFF5-51C820C116F9}" type="pres">
      <dgm:prSet presAssocID="{4DB525A5-ABD9-4752-A9B4-9D0EC02E2121}" presName="node" presStyleLbl="node1" presStyleIdx="1" presStyleCnt="3">
        <dgm:presLayoutVars>
          <dgm:bulletEnabled val="1"/>
        </dgm:presLayoutVars>
      </dgm:prSet>
      <dgm:spPr/>
    </dgm:pt>
    <dgm:pt modelId="{F202F1F6-D460-4C32-8080-39FD29A66DCE}" type="pres">
      <dgm:prSet presAssocID="{B77AF78F-CF48-4C94-BF43-E5C7FB64F891}" presName="sibTrans" presStyleCnt="0"/>
      <dgm:spPr/>
    </dgm:pt>
    <dgm:pt modelId="{9658F2EE-6496-460D-B2BE-7F434433B9E2}" type="pres">
      <dgm:prSet presAssocID="{34FEA03D-E656-4AD4-9D3A-BF897E48139D}" presName="node" presStyleLbl="node1" presStyleIdx="2" presStyleCnt="3">
        <dgm:presLayoutVars>
          <dgm:bulletEnabled val="1"/>
        </dgm:presLayoutVars>
      </dgm:prSet>
      <dgm:spPr/>
    </dgm:pt>
  </dgm:ptLst>
  <dgm:cxnLst>
    <dgm:cxn modelId="{5058DA5E-BA25-47F8-A1CF-50338545F8F8}" type="presOf" srcId="{B8D72C57-BEFE-4DC4-8C15-70478CA015AD}" destId="{DE3D2158-D0A7-4B10-8FFC-82E22870386D}" srcOrd="0" destOrd="0" presId="urn:microsoft.com/office/officeart/2005/8/layout/default"/>
    <dgm:cxn modelId="{4382FB67-3122-49B8-B428-012E784A317D}" type="presOf" srcId="{4DB525A5-ABD9-4752-A9B4-9D0EC02E2121}" destId="{90049C3F-2F64-4E46-AFF5-51C820C116F9}" srcOrd="0" destOrd="0" presId="urn:microsoft.com/office/officeart/2005/8/layout/default"/>
    <dgm:cxn modelId="{67ABAB9A-7E14-4957-9FD5-17B6A1D36851}" type="presOf" srcId="{34FEA03D-E656-4AD4-9D3A-BF897E48139D}" destId="{9658F2EE-6496-460D-B2BE-7F434433B9E2}" srcOrd="0" destOrd="0" presId="urn:microsoft.com/office/officeart/2005/8/layout/default"/>
    <dgm:cxn modelId="{9746AFA1-7CB1-4991-BDAF-D39D5CBA9013}" srcId="{B8D72C57-BEFE-4DC4-8C15-70478CA015AD}" destId="{34FEA03D-E656-4AD4-9D3A-BF897E48139D}" srcOrd="2" destOrd="0" parTransId="{3D720A22-2978-4747-817A-16D5B0B87ACB}" sibTransId="{F67F1561-C858-4A84-AA17-25C3348D9686}"/>
    <dgm:cxn modelId="{F650C4AD-C68C-4E63-83B7-67765C82F8C6}" srcId="{B8D72C57-BEFE-4DC4-8C15-70478CA015AD}" destId="{D786AE3C-BC6C-4374-9A2A-6F6B6558064D}" srcOrd="0" destOrd="0" parTransId="{D8C81811-BDF9-4374-8903-D3A301BE0508}" sibTransId="{FE31531B-A073-41A9-AAF1-28E4DF8DEF03}"/>
    <dgm:cxn modelId="{2DCD9DE9-C2D5-4296-A415-0CC54D964F9F}" srcId="{B8D72C57-BEFE-4DC4-8C15-70478CA015AD}" destId="{4DB525A5-ABD9-4752-A9B4-9D0EC02E2121}" srcOrd="1" destOrd="0" parTransId="{7110DF39-5049-4D28-B473-BCD7B7AAC91D}" sibTransId="{B77AF78F-CF48-4C94-BF43-E5C7FB64F891}"/>
    <dgm:cxn modelId="{16F11FFB-94AB-4985-8239-6827795C46F2}" type="presOf" srcId="{D786AE3C-BC6C-4374-9A2A-6F6B6558064D}" destId="{08B87588-A350-497B-9023-87FC04E5266C}" srcOrd="0" destOrd="0" presId="urn:microsoft.com/office/officeart/2005/8/layout/default"/>
    <dgm:cxn modelId="{F3A74D15-03D6-4E5F-B79E-380D500A6136}" type="presParOf" srcId="{DE3D2158-D0A7-4B10-8FFC-82E22870386D}" destId="{08B87588-A350-497B-9023-87FC04E5266C}" srcOrd="0" destOrd="0" presId="urn:microsoft.com/office/officeart/2005/8/layout/default"/>
    <dgm:cxn modelId="{F231ED04-0A01-417C-9AD8-57D74C014428}" type="presParOf" srcId="{DE3D2158-D0A7-4B10-8FFC-82E22870386D}" destId="{0B8690C1-004D-47D8-9219-B73B81BE97EE}" srcOrd="1" destOrd="0" presId="urn:microsoft.com/office/officeart/2005/8/layout/default"/>
    <dgm:cxn modelId="{96CBAEEC-2444-4F1E-A21F-E59A897A38A9}" type="presParOf" srcId="{DE3D2158-D0A7-4B10-8FFC-82E22870386D}" destId="{90049C3F-2F64-4E46-AFF5-51C820C116F9}" srcOrd="2" destOrd="0" presId="urn:microsoft.com/office/officeart/2005/8/layout/default"/>
    <dgm:cxn modelId="{4ACC70F5-302B-40F2-A4ED-F34D38076B52}" type="presParOf" srcId="{DE3D2158-D0A7-4B10-8FFC-82E22870386D}" destId="{F202F1F6-D460-4C32-8080-39FD29A66DCE}" srcOrd="3" destOrd="0" presId="urn:microsoft.com/office/officeart/2005/8/layout/default"/>
    <dgm:cxn modelId="{049F1E4D-1348-4CC7-BBD7-FBEF7150B923}" type="presParOf" srcId="{DE3D2158-D0A7-4B10-8FFC-82E22870386D}" destId="{9658F2EE-6496-460D-B2BE-7F434433B9E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C96971-3082-478D-A50A-340B831551D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76BFDC-EB82-4871-BE21-B753E2118CC3}">
      <dgm:prSet/>
      <dgm:spPr/>
      <dgm:t>
        <a:bodyPr/>
        <a:lstStyle/>
        <a:p>
          <a:r>
            <a:rPr lang="en-US"/>
            <a:t>Target Variables:</a:t>
          </a:r>
        </a:p>
      </dgm:t>
    </dgm:pt>
    <dgm:pt modelId="{F6A3E1B0-B51D-4123-8C39-DC2E03511298}" type="parTrans" cxnId="{0C0002AB-C552-40B2-AB77-CEFA5F915987}">
      <dgm:prSet/>
      <dgm:spPr/>
      <dgm:t>
        <a:bodyPr/>
        <a:lstStyle/>
        <a:p>
          <a:endParaRPr lang="en-US"/>
        </a:p>
      </dgm:t>
    </dgm:pt>
    <dgm:pt modelId="{D7ACA228-BFB2-4374-930B-2E8D0693B929}" type="sibTrans" cxnId="{0C0002AB-C552-40B2-AB77-CEFA5F915987}">
      <dgm:prSet/>
      <dgm:spPr/>
      <dgm:t>
        <a:bodyPr/>
        <a:lstStyle/>
        <a:p>
          <a:endParaRPr lang="en-US"/>
        </a:p>
      </dgm:t>
    </dgm:pt>
    <dgm:pt modelId="{934F43E6-AF84-4827-A14A-5EE922E928A4}">
      <dgm:prSet/>
      <dgm:spPr/>
      <dgm:t>
        <a:bodyPr/>
        <a:lstStyle/>
        <a:p>
          <a:r>
            <a:rPr lang="en-US"/>
            <a:t>People Vaccinated per Hundred</a:t>
          </a:r>
        </a:p>
      </dgm:t>
    </dgm:pt>
    <dgm:pt modelId="{F6A45EF6-43DC-44DA-8E95-47D64EDAD563}" type="parTrans" cxnId="{D74EC24C-EB18-4488-A1CB-5831C8B7735B}">
      <dgm:prSet/>
      <dgm:spPr/>
      <dgm:t>
        <a:bodyPr/>
        <a:lstStyle/>
        <a:p>
          <a:endParaRPr lang="en-US"/>
        </a:p>
      </dgm:t>
    </dgm:pt>
    <dgm:pt modelId="{2C7060DD-A713-4859-BD3D-3476B9223B93}" type="sibTrans" cxnId="{D74EC24C-EB18-4488-A1CB-5831C8B7735B}">
      <dgm:prSet/>
      <dgm:spPr/>
      <dgm:t>
        <a:bodyPr/>
        <a:lstStyle/>
        <a:p>
          <a:endParaRPr lang="en-US"/>
        </a:p>
      </dgm:t>
    </dgm:pt>
    <dgm:pt modelId="{2CC1A524-99DE-43EE-9E44-518DBDC1DA7F}">
      <dgm:prSet/>
      <dgm:spPr/>
      <dgm:t>
        <a:bodyPr/>
        <a:lstStyle/>
        <a:p>
          <a:r>
            <a:rPr lang="en-US"/>
            <a:t>Total Vaccinations per Hundred</a:t>
          </a:r>
        </a:p>
      </dgm:t>
    </dgm:pt>
    <dgm:pt modelId="{D9D80CF6-F2E7-4B29-B681-0D6FD870D490}" type="parTrans" cxnId="{7FDC84F8-8E45-4CE3-9FF7-1F8C61606696}">
      <dgm:prSet/>
      <dgm:spPr/>
      <dgm:t>
        <a:bodyPr/>
        <a:lstStyle/>
        <a:p>
          <a:endParaRPr lang="en-US"/>
        </a:p>
      </dgm:t>
    </dgm:pt>
    <dgm:pt modelId="{713CC74F-FE76-489A-B3F4-4B99539F8CC7}" type="sibTrans" cxnId="{7FDC84F8-8E45-4CE3-9FF7-1F8C61606696}">
      <dgm:prSet/>
      <dgm:spPr/>
      <dgm:t>
        <a:bodyPr/>
        <a:lstStyle/>
        <a:p>
          <a:endParaRPr lang="en-US"/>
        </a:p>
      </dgm:t>
    </dgm:pt>
    <dgm:pt modelId="{7CB52A88-9011-455C-AF78-FA2644BF201C}">
      <dgm:prSet/>
      <dgm:spPr/>
      <dgm:t>
        <a:bodyPr/>
        <a:lstStyle/>
        <a:p>
          <a:r>
            <a:rPr lang="en-US"/>
            <a:t>Input Variables:</a:t>
          </a:r>
        </a:p>
      </dgm:t>
    </dgm:pt>
    <dgm:pt modelId="{4B4E2789-D4A3-4593-8C3A-026AA0F2C5EB}" type="parTrans" cxnId="{C2063EA3-3D6E-4CA2-80A2-E8669F905B65}">
      <dgm:prSet/>
      <dgm:spPr/>
      <dgm:t>
        <a:bodyPr/>
        <a:lstStyle/>
        <a:p>
          <a:endParaRPr lang="en-US"/>
        </a:p>
      </dgm:t>
    </dgm:pt>
    <dgm:pt modelId="{BF320561-8651-40F3-85DA-694E01E4578B}" type="sibTrans" cxnId="{C2063EA3-3D6E-4CA2-80A2-E8669F905B65}">
      <dgm:prSet/>
      <dgm:spPr/>
      <dgm:t>
        <a:bodyPr/>
        <a:lstStyle/>
        <a:p>
          <a:endParaRPr lang="en-US"/>
        </a:p>
      </dgm:t>
    </dgm:pt>
    <dgm:pt modelId="{7E6F44D6-F28B-4A26-9630-CCD186F8FB6A}">
      <dgm:prSet/>
      <dgm:spPr/>
      <dgm:t>
        <a:bodyPr/>
        <a:lstStyle/>
        <a:p>
          <a:r>
            <a:rPr lang="en-US"/>
            <a:t>Country/Region</a:t>
          </a:r>
        </a:p>
      </dgm:t>
    </dgm:pt>
    <dgm:pt modelId="{21510A32-2D29-4D1B-BB9E-96DC0F662EEB}" type="parTrans" cxnId="{EE7E15AB-3CD1-4980-9C04-BB20CD427FB4}">
      <dgm:prSet/>
      <dgm:spPr/>
      <dgm:t>
        <a:bodyPr/>
        <a:lstStyle/>
        <a:p>
          <a:endParaRPr lang="en-US"/>
        </a:p>
      </dgm:t>
    </dgm:pt>
    <dgm:pt modelId="{A082D822-03E4-4918-BEF4-2ABA6E04172A}" type="sibTrans" cxnId="{EE7E15AB-3CD1-4980-9C04-BB20CD427FB4}">
      <dgm:prSet/>
      <dgm:spPr/>
      <dgm:t>
        <a:bodyPr/>
        <a:lstStyle/>
        <a:p>
          <a:endParaRPr lang="en-US"/>
        </a:p>
      </dgm:t>
    </dgm:pt>
    <dgm:pt modelId="{D5FD8458-780C-45A8-BF99-B20C99C884C7}">
      <dgm:prSet/>
      <dgm:spPr/>
      <dgm:t>
        <a:bodyPr/>
        <a:lstStyle/>
        <a:p>
          <a:r>
            <a:rPr lang="en-US"/>
            <a:t>Emissions and GDP</a:t>
          </a:r>
        </a:p>
      </dgm:t>
    </dgm:pt>
    <dgm:pt modelId="{B2EDA4E0-81F6-412D-81FF-2D365F9A7F6B}" type="parTrans" cxnId="{0496BE16-F03D-4B22-9B2B-A43A15D87228}">
      <dgm:prSet/>
      <dgm:spPr/>
      <dgm:t>
        <a:bodyPr/>
        <a:lstStyle/>
        <a:p>
          <a:endParaRPr lang="en-US"/>
        </a:p>
      </dgm:t>
    </dgm:pt>
    <dgm:pt modelId="{5B032FB0-6CA8-4D0C-B74A-1EEA7602CE90}" type="sibTrans" cxnId="{0496BE16-F03D-4B22-9B2B-A43A15D87228}">
      <dgm:prSet/>
      <dgm:spPr/>
      <dgm:t>
        <a:bodyPr/>
        <a:lstStyle/>
        <a:p>
          <a:endParaRPr lang="en-US"/>
        </a:p>
      </dgm:t>
    </dgm:pt>
    <dgm:pt modelId="{8AED686E-7345-44AA-9752-E23A3DD51FC2}">
      <dgm:prSet/>
      <dgm:spPr/>
      <dgm:t>
        <a:bodyPr/>
        <a:lstStyle/>
        <a:p>
          <a:r>
            <a:rPr lang="en-US"/>
            <a:t>Vaccine types</a:t>
          </a:r>
        </a:p>
      </dgm:t>
    </dgm:pt>
    <dgm:pt modelId="{E0DF16F2-2F78-455B-9D66-8805754642CF}" type="parTrans" cxnId="{3D0F0531-D385-414B-B5B9-73BAEC755D52}">
      <dgm:prSet/>
      <dgm:spPr/>
      <dgm:t>
        <a:bodyPr/>
        <a:lstStyle/>
        <a:p>
          <a:endParaRPr lang="en-US"/>
        </a:p>
      </dgm:t>
    </dgm:pt>
    <dgm:pt modelId="{C496F0F3-1166-422C-AD9F-7209F9DFADDA}" type="sibTrans" cxnId="{3D0F0531-D385-414B-B5B9-73BAEC755D52}">
      <dgm:prSet/>
      <dgm:spPr/>
      <dgm:t>
        <a:bodyPr/>
        <a:lstStyle/>
        <a:p>
          <a:endParaRPr lang="en-US"/>
        </a:p>
      </dgm:t>
    </dgm:pt>
    <dgm:pt modelId="{1DA10D57-1EAE-4174-BDE2-10A260451F13}">
      <dgm:prSet/>
      <dgm:spPr/>
      <dgm:t>
        <a:bodyPr/>
        <a:lstStyle/>
        <a:p>
          <a:r>
            <a:rPr lang="en-US"/>
            <a:t>Urban population</a:t>
          </a:r>
        </a:p>
      </dgm:t>
    </dgm:pt>
    <dgm:pt modelId="{0BC4302A-908C-42D2-821D-3EFD48EF153D}" type="parTrans" cxnId="{87A89827-D48E-468C-8DED-E314D3B23BD7}">
      <dgm:prSet/>
      <dgm:spPr/>
      <dgm:t>
        <a:bodyPr/>
        <a:lstStyle/>
        <a:p>
          <a:endParaRPr lang="en-US"/>
        </a:p>
      </dgm:t>
    </dgm:pt>
    <dgm:pt modelId="{98C44AEC-40BB-4C74-ACC2-29303B6E8F46}" type="sibTrans" cxnId="{87A89827-D48E-468C-8DED-E314D3B23BD7}">
      <dgm:prSet/>
      <dgm:spPr/>
      <dgm:t>
        <a:bodyPr/>
        <a:lstStyle/>
        <a:p>
          <a:endParaRPr lang="en-US"/>
        </a:p>
      </dgm:t>
    </dgm:pt>
    <dgm:pt modelId="{FF7BB2D9-5738-4478-9868-3C1A093379C5}">
      <dgm:prSet/>
      <dgm:spPr/>
      <dgm:t>
        <a:bodyPr/>
        <a:lstStyle/>
        <a:p>
          <a:r>
            <a:rPr lang="en-US"/>
            <a:t>Population size</a:t>
          </a:r>
        </a:p>
      </dgm:t>
    </dgm:pt>
    <dgm:pt modelId="{D0B0EF59-DECB-4A45-B708-BB65A7B8E7A0}" type="parTrans" cxnId="{B1E08D55-9FD7-422D-95DC-E1AA4518B101}">
      <dgm:prSet/>
      <dgm:spPr/>
      <dgm:t>
        <a:bodyPr/>
        <a:lstStyle/>
        <a:p>
          <a:endParaRPr lang="en-US"/>
        </a:p>
      </dgm:t>
    </dgm:pt>
    <dgm:pt modelId="{67D42104-1AF8-421E-9589-213DD9962A0A}" type="sibTrans" cxnId="{B1E08D55-9FD7-422D-95DC-E1AA4518B101}">
      <dgm:prSet/>
      <dgm:spPr/>
      <dgm:t>
        <a:bodyPr/>
        <a:lstStyle/>
        <a:p>
          <a:endParaRPr lang="en-US"/>
        </a:p>
      </dgm:t>
    </dgm:pt>
    <dgm:pt modelId="{719EEEB4-7759-4FF3-8FAF-93232E2D2A65}">
      <dgm:prSet/>
      <dgm:spPr/>
      <dgm:t>
        <a:bodyPr/>
        <a:lstStyle/>
        <a:p>
          <a:r>
            <a:rPr lang="en-US"/>
            <a:t>Population age</a:t>
          </a:r>
        </a:p>
      </dgm:t>
    </dgm:pt>
    <dgm:pt modelId="{8BEFDC6A-D700-4705-A2E2-B046D66C042C}" type="parTrans" cxnId="{27F689D0-21E5-477C-B045-324E033D0CB2}">
      <dgm:prSet/>
      <dgm:spPr/>
      <dgm:t>
        <a:bodyPr/>
        <a:lstStyle/>
        <a:p>
          <a:endParaRPr lang="en-US"/>
        </a:p>
      </dgm:t>
    </dgm:pt>
    <dgm:pt modelId="{7354FD8E-1C75-45CF-83CA-6FA5D984D8D0}" type="sibTrans" cxnId="{27F689D0-21E5-477C-B045-324E033D0CB2}">
      <dgm:prSet/>
      <dgm:spPr/>
      <dgm:t>
        <a:bodyPr/>
        <a:lstStyle/>
        <a:p>
          <a:endParaRPr lang="en-US"/>
        </a:p>
      </dgm:t>
    </dgm:pt>
    <dgm:pt modelId="{4A5DDA63-BC32-4267-A1CE-849CA140C137}">
      <dgm:prSet/>
      <dgm:spPr/>
      <dgm:t>
        <a:bodyPr/>
        <a:lstStyle/>
        <a:p>
          <a:r>
            <a:rPr lang="en-US"/>
            <a:t>Total Vaccinations</a:t>
          </a:r>
        </a:p>
      </dgm:t>
    </dgm:pt>
    <dgm:pt modelId="{63159D52-3410-4250-B8E0-328DBEF352A5}" type="parTrans" cxnId="{A214CBAF-8779-4D61-83CA-FA7B5B0C57F8}">
      <dgm:prSet/>
      <dgm:spPr/>
      <dgm:t>
        <a:bodyPr/>
        <a:lstStyle/>
        <a:p>
          <a:endParaRPr lang="en-US"/>
        </a:p>
      </dgm:t>
    </dgm:pt>
    <dgm:pt modelId="{80367DB3-1D87-44E4-ADA8-4662C2D9515E}" type="sibTrans" cxnId="{A214CBAF-8779-4D61-83CA-FA7B5B0C57F8}">
      <dgm:prSet/>
      <dgm:spPr/>
      <dgm:t>
        <a:bodyPr/>
        <a:lstStyle/>
        <a:p>
          <a:endParaRPr lang="en-US"/>
        </a:p>
      </dgm:t>
    </dgm:pt>
    <dgm:pt modelId="{2946BCFC-4CFC-465A-837D-6CD73A9546FC}">
      <dgm:prSet/>
      <dgm:spPr/>
      <dgm:t>
        <a:bodyPr/>
        <a:lstStyle/>
        <a:p>
          <a:r>
            <a:rPr lang="en-US" b="1">
              <a:latin typeface="Calibri Light" panose="020F0302020204030204"/>
            </a:rPr>
            <a:t>People</a:t>
          </a:r>
          <a:r>
            <a:rPr lang="en-US"/>
            <a:t> Vaccinated</a:t>
          </a:r>
        </a:p>
      </dgm:t>
    </dgm:pt>
    <dgm:pt modelId="{399689A4-CB35-4705-8D75-02A3512F2EE6}" type="parTrans" cxnId="{7FC13543-88BD-419E-BA6B-54AAD296CE4B}">
      <dgm:prSet/>
      <dgm:spPr/>
      <dgm:t>
        <a:bodyPr/>
        <a:lstStyle/>
        <a:p>
          <a:endParaRPr lang="en-US"/>
        </a:p>
      </dgm:t>
    </dgm:pt>
    <dgm:pt modelId="{20968153-1FAD-45F3-A7E6-D5BB0D0352E4}" type="sibTrans" cxnId="{7FC13543-88BD-419E-BA6B-54AAD296CE4B}">
      <dgm:prSet/>
      <dgm:spPr/>
      <dgm:t>
        <a:bodyPr/>
        <a:lstStyle/>
        <a:p>
          <a:endParaRPr lang="en-US"/>
        </a:p>
      </dgm:t>
    </dgm:pt>
    <dgm:pt modelId="{AE39A22F-AA7C-4A8D-BF43-84DBAEC516B5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Health Expenditure</a:t>
          </a:r>
        </a:p>
      </dgm:t>
    </dgm:pt>
    <dgm:pt modelId="{F4FF9514-E34F-4448-A213-AE4674581EF6}" type="parTrans" cxnId="{49846A14-DB36-4D30-A35F-D1CC18AC9CA4}">
      <dgm:prSet/>
      <dgm:spPr/>
    </dgm:pt>
    <dgm:pt modelId="{08B9AB6F-3746-40B5-B0FE-4BD45CA13711}" type="sibTrans" cxnId="{49846A14-DB36-4D30-A35F-D1CC18AC9CA4}">
      <dgm:prSet/>
      <dgm:spPr/>
    </dgm:pt>
    <dgm:pt modelId="{DB6B7C91-D4F3-4CF5-BFE5-42E37350B8AA}" type="pres">
      <dgm:prSet presAssocID="{76C96971-3082-478D-A50A-340B831551D1}" presName="Name0" presStyleCnt="0">
        <dgm:presLayoutVars>
          <dgm:dir/>
          <dgm:animLvl val="lvl"/>
          <dgm:resizeHandles val="exact"/>
        </dgm:presLayoutVars>
      </dgm:prSet>
      <dgm:spPr/>
    </dgm:pt>
    <dgm:pt modelId="{B8158CC7-C06C-415A-ABB7-F04590D8B3C6}" type="pres">
      <dgm:prSet presAssocID="{3376BFDC-EB82-4871-BE21-B753E2118CC3}" presName="composite" presStyleCnt="0"/>
      <dgm:spPr/>
    </dgm:pt>
    <dgm:pt modelId="{DE80A745-F01E-46A3-8983-56747AE10F15}" type="pres">
      <dgm:prSet presAssocID="{3376BFDC-EB82-4871-BE21-B753E2118CC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CD23F4A-FC9E-46DB-9274-1853698FFAEE}" type="pres">
      <dgm:prSet presAssocID="{3376BFDC-EB82-4871-BE21-B753E2118CC3}" presName="desTx" presStyleLbl="alignAccFollowNode1" presStyleIdx="0" presStyleCnt="2">
        <dgm:presLayoutVars>
          <dgm:bulletEnabled val="1"/>
        </dgm:presLayoutVars>
      </dgm:prSet>
      <dgm:spPr/>
    </dgm:pt>
    <dgm:pt modelId="{D028F8E9-9F1E-4DD9-B8D2-14B796ABC7F8}" type="pres">
      <dgm:prSet presAssocID="{D7ACA228-BFB2-4374-930B-2E8D0693B929}" presName="space" presStyleCnt="0"/>
      <dgm:spPr/>
    </dgm:pt>
    <dgm:pt modelId="{CD02C2BC-BB40-493E-9085-BA6BD211393B}" type="pres">
      <dgm:prSet presAssocID="{7CB52A88-9011-455C-AF78-FA2644BF201C}" presName="composite" presStyleCnt="0"/>
      <dgm:spPr/>
    </dgm:pt>
    <dgm:pt modelId="{EABF97B5-0CDF-4797-8EA9-A7B2E70FB340}" type="pres">
      <dgm:prSet presAssocID="{7CB52A88-9011-455C-AF78-FA2644BF201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7A20B19-8AFF-461D-A6C0-2280C1097310}" type="pres">
      <dgm:prSet presAssocID="{7CB52A88-9011-455C-AF78-FA2644BF201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1BB0B00-8E82-45DC-AA0B-053BE8B97C6D}" type="presOf" srcId="{76C96971-3082-478D-A50A-340B831551D1}" destId="{DB6B7C91-D4F3-4CF5-BFE5-42E37350B8AA}" srcOrd="0" destOrd="0" presId="urn:microsoft.com/office/officeart/2005/8/layout/hList1"/>
    <dgm:cxn modelId="{750C4507-CE00-4DA6-AF82-FE412A17B8A2}" type="presOf" srcId="{D5FD8458-780C-45A8-BF99-B20C99C884C7}" destId="{47A20B19-8AFF-461D-A6C0-2280C1097310}" srcOrd="0" destOrd="1" presId="urn:microsoft.com/office/officeart/2005/8/layout/hList1"/>
    <dgm:cxn modelId="{49846A14-DB36-4D30-A35F-D1CC18AC9CA4}" srcId="{7CB52A88-9011-455C-AF78-FA2644BF201C}" destId="{AE39A22F-AA7C-4A8D-BF43-84DBAEC516B5}" srcOrd="6" destOrd="0" parTransId="{F4FF9514-E34F-4448-A213-AE4674581EF6}" sibTransId="{08B9AB6F-3746-40B5-B0FE-4BD45CA13711}"/>
    <dgm:cxn modelId="{96033715-5CFC-4E77-BE89-A6320C31A2F4}" type="presOf" srcId="{3376BFDC-EB82-4871-BE21-B753E2118CC3}" destId="{DE80A745-F01E-46A3-8983-56747AE10F15}" srcOrd="0" destOrd="0" presId="urn:microsoft.com/office/officeart/2005/8/layout/hList1"/>
    <dgm:cxn modelId="{262D9416-8D73-41CE-948B-BF30BA192847}" type="presOf" srcId="{8AED686E-7345-44AA-9752-E23A3DD51FC2}" destId="{47A20B19-8AFF-461D-A6C0-2280C1097310}" srcOrd="0" destOrd="2" presId="urn:microsoft.com/office/officeart/2005/8/layout/hList1"/>
    <dgm:cxn modelId="{0496BE16-F03D-4B22-9B2B-A43A15D87228}" srcId="{7CB52A88-9011-455C-AF78-FA2644BF201C}" destId="{D5FD8458-780C-45A8-BF99-B20C99C884C7}" srcOrd="1" destOrd="0" parTransId="{B2EDA4E0-81F6-412D-81FF-2D365F9A7F6B}" sibTransId="{5B032FB0-6CA8-4D0C-B74A-1EEA7602CE90}"/>
    <dgm:cxn modelId="{9071AC18-922C-4521-80CF-3157CF89FE04}" type="presOf" srcId="{2946BCFC-4CFC-465A-837D-6CD73A9546FC}" destId="{CCD23F4A-FC9E-46DB-9274-1853698FFAEE}" srcOrd="0" destOrd="3" presId="urn:microsoft.com/office/officeart/2005/8/layout/hList1"/>
    <dgm:cxn modelId="{87A89827-D48E-468C-8DED-E314D3B23BD7}" srcId="{7CB52A88-9011-455C-AF78-FA2644BF201C}" destId="{1DA10D57-1EAE-4174-BDE2-10A260451F13}" srcOrd="3" destOrd="0" parTransId="{0BC4302A-908C-42D2-821D-3EFD48EF153D}" sibTransId="{98C44AEC-40BB-4C74-ACC2-29303B6E8F46}"/>
    <dgm:cxn modelId="{FF1B082E-FEAA-4552-84EC-1091AA461F49}" type="presOf" srcId="{4A5DDA63-BC32-4267-A1CE-849CA140C137}" destId="{CCD23F4A-FC9E-46DB-9274-1853698FFAEE}" srcOrd="0" destOrd="2" presId="urn:microsoft.com/office/officeart/2005/8/layout/hList1"/>
    <dgm:cxn modelId="{3D0F0531-D385-414B-B5B9-73BAEC755D52}" srcId="{7CB52A88-9011-455C-AF78-FA2644BF201C}" destId="{8AED686E-7345-44AA-9752-E23A3DD51FC2}" srcOrd="2" destOrd="0" parTransId="{E0DF16F2-2F78-455B-9D66-8805754642CF}" sibTransId="{C496F0F3-1166-422C-AD9F-7209F9DFADDA}"/>
    <dgm:cxn modelId="{7B4FCE5C-AFE1-4484-ABC6-308FFC958E09}" type="presOf" srcId="{7E6F44D6-F28B-4A26-9630-CCD186F8FB6A}" destId="{47A20B19-8AFF-461D-A6C0-2280C1097310}" srcOrd="0" destOrd="0" presId="urn:microsoft.com/office/officeart/2005/8/layout/hList1"/>
    <dgm:cxn modelId="{5F290160-FC01-46E0-A826-9E167B5D88F1}" type="presOf" srcId="{934F43E6-AF84-4827-A14A-5EE922E928A4}" destId="{CCD23F4A-FC9E-46DB-9274-1853698FFAEE}" srcOrd="0" destOrd="0" presId="urn:microsoft.com/office/officeart/2005/8/layout/hList1"/>
    <dgm:cxn modelId="{5CC00942-EB97-4F4B-BCEB-6158CBF2916F}" type="presOf" srcId="{719EEEB4-7759-4FF3-8FAF-93232E2D2A65}" destId="{47A20B19-8AFF-461D-A6C0-2280C1097310}" srcOrd="0" destOrd="5" presId="urn:microsoft.com/office/officeart/2005/8/layout/hList1"/>
    <dgm:cxn modelId="{7FC13543-88BD-419E-BA6B-54AAD296CE4B}" srcId="{3376BFDC-EB82-4871-BE21-B753E2118CC3}" destId="{2946BCFC-4CFC-465A-837D-6CD73A9546FC}" srcOrd="3" destOrd="0" parTransId="{399689A4-CB35-4705-8D75-02A3512F2EE6}" sibTransId="{20968153-1FAD-45F3-A7E6-D5BB0D0352E4}"/>
    <dgm:cxn modelId="{D74EC24C-EB18-4488-A1CB-5831C8B7735B}" srcId="{3376BFDC-EB82-4871-BE21-B753E2118CC3}" destId="{934F43E6-AF84-4827-A14A-5EE922E928A4}" srcOrd="0" destOrd="0" parTransId="{F6A45EF6-43DC-44DA-8E95-47D64EDAD563}" sibTransId="{2C7060DD-A713-4859-BD3D-3476B9223B93}"/>
    <dgm:cxn modelId="{B1E08D55-9FD7-422D-95DC-E1AA4518B101}" srcId="{7CB52A88-9011-455C-AF78-FA2644BF201C}" destId="{FF7BB2D9-5738-4478-9868-3C1A093379C5}" srcOrd="4" destOrd="0" parTransId="{D0B0EF59-DECB-4A45-B708-BB65A7B8E7A0}" sibTransId="{67D42104-1AF8-421E-9589-213DD9962A0A}"/>
    <dgm:cxn modelId="{E10F9278-AEA1-4B91-A44A-F74E9E1B1D02}" type="presOf" srcId="{7CB52A88-9011-455C-AF78-FA2644BF201C}" destId="{EABF97B5-0CDF-4797-8EA9-A7B2E70FB340}" srcOrd="0" destOrd="0" presId="urn:microsoft.com/office/officeart/2005/8/layout/hList1"/>
    <dgm:cxn modelId="{7C839E91-7A46-42AC-BFD3-05A3B03E5265}" type="presOf" srcId="{FF7BB2D9-5738-4478-9868-3C1A093379C5}" destId="{47A20B19-8AFF-461D-A6C0-2280C1097310}" srcOrd="0" destOrd="4" presId="urn:microsoft.com/office/officeart/2005/8/layout/hList1"/>
    <dgm:cxn modelId="{A30A3F9A-D894-4AE5-B093-251A25E51EF1}" type="presOf" srcId="{1DA10D57-1EAE-4174-BDE2-10A260451F13}" destId="{47A20B19-8AFF-461D-A6C0-2280C1097310}" srcOrd="0" destOrd="3" presId="urn:microsoft.com/office/officeart/2005/8/layout/hList1"/>
    <dgm:cxn modelId="{C2063EA3-3D6E-4CA2-80A2-E8669F905B65}" srcId="{76C96971-3082-478D-A50A-340B831551D1}" destId="{7CB52A88-9011-455C-AF78-FA2644BF201C}" srcOrd="1" destOrd="0" parTransId="{4B4E2789-D4A3-4593-8C3A-026AA0F2C5EB}" sibTransId="{BF320561-8651-40F3-85DA-694E01E4578B}"/>
    <dgm:cxn modelId="{0C0002AB-C552-40B2-AB77-CEFA5F915987}" srcId="{76C96971-3082-478D-A50A-340B831551D1}" destId="{3376BFDC-EB82-4871-BE21-B753E2118CC3}" srcOrd="0" destOrd="0" parTransId="{F6A3E1B0-B51D-4123-8C39-DC2E03511298}" sibTransId="{D7ACA228-BFB2-4374-930B-2E8D0693B929}"/>
    <dgm:cxn modelId="{EE7E15AB-3CD1-4980-9C04-BB20CD427FB4}" srcId="{7CB52A88-9011-455C-AF78-FA2644BF201C}" destId="{7E6F44D6-F28B-4A26-9630-CCD186F8FB6A}" srcOrd="0" destOrd="0" parTransId="{21510A32-2D29-4D1B-BB9E-96DC0F662EEB}" sibTransId="{A082D822-03E4-4918-BEF4-2ABA6E04172A}"/>
    <dgm:cxn modelId="{A214CBAF-8779-4D61-83CA-FA7B5B0C57F8}" srcId="{3376BFDC-EB82-4871-BE21-B753E2118CC3}" destId="{4A5DDA63-BC32-4267-A1CE-849CA140C137}" srcOrd="2" destOrd="0" parTransId="{63159D52-3410-4250-B8E0-328DBEF352A5}" sibTransId="{80367DB3-1D87-44E4-ADA8-4662C2D9515E}"/>
    <dgm:cxn modelId="{27F689D0-21E5-477C-B045-324E033D0CB2}" srcId="{7CB52A88-9011-455C-AF78-FA2644BF201C}" destId="{719EEEB4-7759-4FF3-8FAF-93232E2D2A65}" srcOrd="5" destOrd="0" parTransId="{8BEFDC6A-D700-4705-A2E2-B046D66C042C}" sibTransId="{7354FD8E-1C75-45CF-83CA-6FA5D984D8D0}"/>
    <dgm:cxn modelId="{4E8A1CDD-485E-4620-826E-B872C329CD07}" type="presOf" srcId="{2CC1A524-99DE-43EE-9E44-518DBDC1DA7F}" destId="{CCD23F4A-FC9E-46DB-9274-1853698FFAEE}" srcOrd="0" destOrd="1" presId="urn:microsoft.com/office/officeart/2005/8/layout/hList1"/>
    <dgm:cxn modelId="{F31421EE-7F40-486F-806B-FEA0BBD6972B}" type="presOf" srcId="{AE39A22F-AA7C-4A8D-BF43-84DBAEC516B5}" destId="{47A20B19-8AFF-461D-A6C0-2280C1097310}" srcOrd="0" destOrd="6" presId="urn:microsoft.com/office/officeart/2005/8/layout/hList1"/>
    <dgm:cxn modelId="{7FDC84F8-8E45-4CE3-9FF7-1F8C61606696}" srcId="{3376BFDC-EB82-4871-BE21-B753E2118CC3}" destId="{2CC1A524-99DE-43EE-9E44-518DBDC1DA7F}" srcOrd="1" destOrd="0" parTransId="{D9D80CF6-F2E7-4B29-B681-0D6FD870D490}" sibTransId="{713CC74F-FE76-489A-B3F4-4B99539F8CC7}"/>
    <dgm:cxn modelId="{AFC57937-5CDF-4B52-8A87-28796AD40931}" type="presParOf" srcId="{DB6B7C91-D4F3-4CF5-BFE5-42E37350B8AA}" destId="{B8158CC7-C06C-415A-ABB7-F04590D8B3C6}" srcOrd="0" destOrd="0" presId="urn:microsoft.com/office/officeart/2005/8/layout/hList1"/>
    <dgm:cxn modelId="{C77421DC-B6DE-4C55-9FF3-686A6F209156}" type="presParOf" srcId="{B8158CC7-C06C-415A-ABB7-F04590D8B3C6}" destId="{DE80A745-F01E-46A3-8983-56747AE10F15}" srcOrd="0" destOrd="0" presId="urn:microsoft.com/office/officeart/2005/8/layout/hList1"/>
    <dgm:cxn modelId="{E95B4CAF-D9C0-4B60-A3E9-04F8D44DD2B0}" type="presParOf" srcId="{B8158CC7-C06C-415A-ABB7-F04590D8B3C6}" destId="{CCD23F4A-FC9E-46DB-9274-1853698FFAEE}" srcOrd="1" destOrd="0" presId="urn:microsoft.com/office/officeart/2005/8/layout/hList1"/>
    <dgm:cxn modelId="{6049B65B-69BF-435C-8211-C1268FD52FD9}" type="presParOf" srcId="{DB6B7C91-D4F3-4CF5-BFE5-42E37350B8AA}" destId="{D028F8E9-9F1E-4DD9-B8D2-14B796ABC7F8}" srcOrd="1" destOrd="0" presId="urn:microsoft.com/office/officeart/2005/8/layout/hList1"/>
    <dgm:cxn modelId="{1C5BAB16-9F27-47CC-A242-BEE0A2C1CF29}" type="presParOf" srcId="{DB6B7C91-D4F3-4CF5-BFE5-42E37350B8AA}" destId="{CD02C2BC-BB40-493E-9085-BA6BD211393B}" srcOrd="2" destOrd="0" presId="urn:microsoft.com/office/officeart/2005/8/layout/hList1"/>
    <dgm:cxn modelId="{A3AB039D-1A81-4EA5-9FBB-7625666576CA}" type="presParOf" srcId="{CD02C2BC-BB40-493E-9085-BA6BD211393B}" destId="{EABF97B5-0CDF-4797-8EA9-A7B2E70FB340}" srcOrd="0" destOrd="0" presId="urn:microsoft.com/office/officeart/2005/8/layout/hList1"/>
    <dgm:cxn modelId="{D0750333-2FC6-4FDB-813D-177A8AD78A8E}" type="presParOf" srcId="{CD02C2BC-BB40-493E-9085-BA6BD211393B}" destId="{47A20B19-8AFF-461D-A6C0-2280C10973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8E5803-8000-4164-8F09-2CE54AA436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B947A9-7835-4B16-9940-4A5F04EC8397}">
      <dgm:prSet/>
      <dgm:spPr/>
      <dgm:t>
        <a:bodyPr/>
        <a:lstStyle/>
        <a:p>
          <a:r>
            <a:rPr lang="en-US"/>
            <a:t>0 – </a:t>
          </a:r>
          <a:r>
            <a:rPr lang="en-US">
              <a:latin typeface="Calibri Light" panose="020F0302020204030204"/>
            </a:rPr>
            <a:t>25</a:t>
          </a:r>
          <a:r>
            <a:rPr lang="en-US"/>
            <a:t>%: Low Urban Population</a:t>
          </a:r>
        </a:p>
      </dgm:t>
    </dgm:pt>
    <dgm:pt modelId="{C9EE3FCC-A0DC-4811-AF91-9F3970B5EA80}" type="parTrans" cxnId="{A74BB66C-DCF6-49BB-8E7C-E96F25254ED8}">
      <dgm:prSet/>
      <dgm:spPr/>
      <dgm:t>
        <a:bodyPr/>
        <a:lstStyle/>
        <a:p>
          <a:endParaRPr lang="en-US"/>
        </a:p>
      </dgm:t>
    </dgm:pt>
    <dgm:pt modelId="{5B39B2F4-30CC-4A34-AAF0-A77D047B78DC}" type="sibTrans" cxnId="{A74BB66C-DCF6-49BB-8E7C-E96F25254ED8}">
      <dgm:prSet/>
      <dgm:spPr/>
      <dgm:t>
        <a:bodyPr/>
        <a:lstStyle/>
        <a:p>
          <a:endParaRPr lang="en-US"/>
        </a:p>
      </dgm:t>
    </dgm:pt>
    <dgm:pt modelId="{82C2913C-9A88-482C-A71A-E7D823E76294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26</a:t>
          </a:r>
          <a:r>
            <a:rPr lang="en-US"/>
            <a:t>% – </a:t>
          </a:r>
          <a:r>
            <a:rPr lang="en-US">
              <a:latin typeface="Calibri Light" panose="020F0302020204030204"/>
            </a:rPr>
            <a:t>50</a:t>
          </a:r>
          <a:r>
            <a:rPr lang="en-US"/>
            <a:t>%: Lower Middle Urban Population</a:t>
          </a:r>
          <a:endParaRPr lang="en-US">
            <a:latin typeface="Calibri Light" panose="020F0302020204030204"/>
          </a:endParaRPr>
        </a:p>
      </dgm:t>
    </dgm:pt>
    <dgm:pt modelId="{2D302CD3-B497-4006-94E3-B37DFBC3D746}" type="parTrans" cxnId="{5C4B2DBD-3E15-4F47-9326-BBA135A2308D}">
      <dgm:prSet/>
      <dgm:spPr/>
      <dgm:t>
        <a:bodyPr/>
        <a:lstStyle/>
        <a:p>
          <a:endParaRPr lang="en-US"/>
        </a:p>
      </dgm:t>
    </dgm:pt>
    <dgm:pt modelId="{B49DC421-6FDB-4251-AFAB-B7F7F85AAC54}" type="sibTrans" cxnId="{5C4B2DBD-3E15-4F47-9326-BBA135A2308D}">
      <dgm:prSet/>
      <dgm:spPr/>
      <dgm:t>
        <a:bodyPr/>
        <a:lstStyle/>
        <a:p>
          <a:endParaRPr lang="en-US"/>
        </a:p>
      </dgm:t>
    </dgm:pt>
    <dgm:pt modelId="{75926715-7646-4A39-B225-B9783080CDD8}">
      <dgm:prSet/>
      <dgm:spPr/>
      <dgm:t>
        <a:bodyPr/>
        <a:lstStyle/>
        <a:p>
          <a:r>
            <a:rPr lang="en-US">
              <a:latin typeface="Calibri Light" panose="020F0302020204030204"/>
            </a:rPr>
            <a:t>51</a:t>
          </a:r>
          <a:r>
            <a:rPr lang="en-US"/>
            <a:t>% – </a:t>
          </a:r>
          <a:r>
            <a:rPr lang="en-US">
              <a:latin typeface="Calibri Light" panose="020F0302020204030204"/>
            </a:rPr>
            <a:t>75</a:t>
          </a:r>
          <a:r>
            <a:rPr lang="en-US"/>
            <a:t>%: Upper Middle Urban Population</a:t>
          </a:r>
        </a:p>
      </dgm:t>
    </dgm:pt>
    <dgm:pt modelId="{418A302F-FA0B-44AC-8050-36777F213691}" type="parTrans" cxnId="{F05A4AB2-B0DB-4066-A369-EE0E8B4857E8}">
      <dgm:prSet/>
      <dgm:spPr/>
      <dgm:t>
        <a:bodyPr/>
        <a:lstStyle/>
        <a:p>
          <a:endParaRPr lang="en-US"/>
        </a:p>
      </dgm:t>
    </dgm:pt>
    <dgm:pt modelId="{1F5B5C29-95D9-44F5-95A0-36BE964EE903}" type="sibTrans" cxnId="{F05A4AB2-B0DB-4066-A369-EE0E8B4857E8}">
      <dgm:prSet/>
      <dgm:spPr/>
      <dgm:t>
        <a:bodyPr/>
        <a:lstStyle/>
        <a:p>
          <a:endParaRPr lang="en-US"/>
        </a:p>
      </dgm:t>
    </dgm:pt>
    <dgm:pt modelId="{FD10BD49-24EA-4EBB-B6D9-7484949160C9}">
      <dgm:prSet/>
      <dgm:spPr/>
      <dgm:t>
        <a:bodyPr/>
        <a:lstStyle/>
        <a:p>
          <a:r>
            <a:rPr lang="en-US">
              <a:latin typeface="Calibri Light" panose="020F0302020204030204"/>
            </a:rPr>
            <a:t>76</a:t>
          </a:r>
          <a:r>
            <a:rPr lang="en-US"/>
            <a:t>% – 100%: High Urban Population</a:t>
          </a:r>
        </a:p>
      </dgm:t>
    </dgm:pt>
    <dgm:pt modelId="{35474B0C-89DD-44E5-BFCE-A713B09E36DF}" type="parTrans" cxnId="{DCF503CC-1488-4971-A95E-EB8CFC3673FD}">
      <dgm:prSet/>
      <dgm:spPr/>
      <dgm:t>
        <a:bodyPr/>
        <a:lstStyle/>
        <a:p>
          <a:endParaRPr lang="en-US"/>
        </a:p>
      </dgm:t>
    </dgm:pt>
    <dgm:pt modelId="{DC97A0D5-7CCE-450D-A6C4-285AB1FF5895}" type="sibTrans" cxnId="{DCF503CC-1488-4971-A95E-EB8CFC3673FD}">
      <dgm:prSet/>
      <dgm:spPr/>
      <dgm:t>
        <a:bodyPr/>
        <a:lstStyle/>
        <a:p>
          <a:endParaRPr lang="en-US"/>
        </a:p>
      </dgm:t>
    </dgm:pt>
    <dgm:pt modelId="{A0E47D35-90EE-4808-B791-90040AD0FF00}" type="pres">
      <dgm:prSet presAssocID="{328E5803-8000-4164-8F09-2CE54AA43651}" presName="linear" presStyleCnt="0">
        <dgm:presLayoutVars>
          <dgm:animLvl val="lvl"/>
          <dgm:resizeHandles val="exact"/>
        </dgm:presLayoutVars>
      </dgm:prSet>
      <dgm:spPr/>
    </dgm:pt>
    <dgm:pt modelId="{6478F8E5-DEEA-4A4B-9475-7001611D9E0D}" type="pres">
      <dgm:prSet presAssocID="{A8B947A9-7835-4B16-9940-4A5F04EC839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4067330-AB5B-4F73-B9BA-699B3AEA7482}" type="pres">
      <dgm:prSet presAssocID="{5B39B2F4-30CC-4A34-AAF0-A77D047B78DC}" presName="spacer" presStyleCnt="0"/>
      <dgm:spPr/>
    </dgm:pt>
    <dgm:pt modelId="{3EDAE39B-7B9D-432A-9D22-28C677CE51B1}" type="pres">
      <dgm:prSet presAssocID="{82C2913C-9A88-482C-A71A-E7D823E762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7AD782-0C2C-40AB-A117-9D07964DFEC4}" type="pres">
      <dgm:prSet presAssocID="{B49DC421-6FDB-4251-AFAB-B7F7F85AAC54}" presName="spacer" presStyleCnt="0"/>
      <dgm:spPr/>
    </dgm:pt>
    <dgm:pt modelId="{F64CACD8-4DDF-4F95-96D3-57A966D5760A}" type="pres">
      <dgm:prSet presAssocID="{75926715-7646-4A39-B225-B9783080CDD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EDCF54-EA18-4083-837E-5025B77A920F}" type="pres">
      <dgm:prSet presAssocID="{1F5B5C29-95D9-44F5-95A0-36BE964EE903}" presName="spacer" presStyleCnt="0"/>
      <dgm:spPr/>
    </dgm:pt>
    <dgm:pt modelId="{E1CB06E9-456C-43F7-AD3E-DF92A4A0DB2C}" type="pres">
      <dgm:prSet presAssocID="{FD10BD49-24EA-4EBB-B6D9-7484949160C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C1C313C-E9E8-45FE-8E69-9EA4C9FC9F4E}" type="presOf" srcId="{A8B947A9-7835-4B16-9940-4A5F04EC8397}" destId="{6478F8E5-DEEA-4A4B-9475-7001611D9E0D}" srcOrd="0" destOrd="0" presId="urn:microsoft.com/office/officeart/2005/8/layout/vList2"/>
    <dgm:cxn modelId="{CEB77A45-05AE-4CC3-B310-7CBB5B3FE66A}" type="presOf" srcId="{82C2913C-9A88-482C-A71A-E7D823E76294}" destId="{3EDAE39B-7B9D-432A-9D22-28C677CE51B1}" srcOrd="0" destOrd="0" presId="urn:microsoft.com/office/officeart/2005/8/layout/vList2"/>
    <dgm:cxn modelId="{A74BB66C-DCF6-49BB-8E7C-E96F25254ED8}" srcId="{328E5803-8000-4164-8F09-2CE54AA43651}" destId="{A8B947A9-7835-4B16-9940-4A5F04EC8397}" srcOrd="0" destOrd="0" parTransId="{C9EE3FCC-A0DC-4811-AF91-9F3970B5EA80}" sibTransId="{5B39B2F4-30CC-4A34-AAF0-A77D047B78DC}"/>
    <dgm:cxn modelId="{4E8BEB58-179E-4A08-8D6E-F7622A90EAA8}" type="presOf" srcId="{FD10BD49-24EA-4EBB-B6D9-7484949160C9}" destId="{E1CB06E9-456C-43F7-AD3E-DF92A4A0DB2C}" srcOrd="0" destOrd="0" presId="urn:microsoft.com/office/officeart/2005/8/layout/vList2"/>
    <dgm:cxn modelId="{F05A4AB2-B0DB-4066-A369-EE0E8B4857E8}" srcId="{328E5803-8000-4164-8F09-2CE54AA43651}" destId="{75926715-7646-4A39-B225-B9783080CDD8}" srcOrd="2" destOrd="0" parTransId="{418A302F-FA0B-44AC-8050-36777F213691}" sibTransId="{1F5B5C29-95D9-44F5-95A0-36BE964EE903}"/>
    <dgm:cxn modelId="{3B7269B3-AB60-429A-B1E0-EBE58CFA8EC9}" type="presOf" srcId="{328E5803-8000-4164-8F09-2CE54AA43651}" destId="{A0E47D35-90EE-4808-B791-90040AD0FF00}" srcOrd="0" destOrd="0" presId="urn:microsoft.com/office/officeart/2005/8/layout/vList2"/>
    <dgm:cxn modelId="{5C4B2DBD-3E15-4F47-9326-BBA135A2308D}" srcId="{328E5803-8000-4164-8F09-2CE54AA43651}" destId="{82C2913C-9A88-482C-A71A-E7D823E76294}" srcOrd="1" destOrd="0" parTransId="{2D302CD3-B497-4006-94E3-B37DFBC3D746}" sibTransId="{B49DC421-6FDB-4251-AFAB-B7F7F85AAC54}"/>
    <dgm:cxn modelId="{DCF503CC-1488-4971-A95E-EB8CFC3673FD}" srcId="{328E5803-8000-4164-8F09-2CE54AA43651}" destId="{FD10BD49-24EA-4EBB-B6D9-7484949160C9}" srcOrd="3" destOrd="0" parTransId="{35474B0C-89DD-44E5-BFCE-A713B09E36DF}" sibTransId="{DC97A0D5-7CCE-450D-A6C4-285AB1FF5895}"/>
    <dgm:cxn modelId="{F6DAF7DA-653F-4FB3-89C4-F723793FDF7C}" type="presOf" srcId="{75926715-7646-4A39-B225-B9783080CDD8}" destId="{F64CACD8-4DDF-4F95-96D3-57A966D5760A}" srcOrd="0" destOrd="0" presId="urn:microsoft.com/office/officeart/2005/8/layout/vList2"/>
    <dgm:cxn modelId="{138DC3CE-ED3D-4B74-BF08-1117B25F4896}" type="presParOf" srcId="{A0E47D35-90EE-4808-B791-90040AD0FF00}" destId="{6478F8E5-DEEA-4A4B-9475-7001611D9E0D}" srcOrd="0" destOrd="0" presId="urn:microsoft.com/office/officeart/2005/8/layout/vList2"/>
    <dgm:cxn modelId="{7C4A29AC-5D8F-445C-B2DB-2A0C1EDC5F8E}" type="presParOf" srcId="{A0E47D35-90EE-4808-B791-90040AD0FF00}" destId="{54067330-AB5B-4F73-B9BA-699B3AEA7482}" srcOrd="1" destOrd="0" presId="urn:microsoft.com/office/officeart/2005/8/layout/vList2"/>
    <dgm:cxn modelId="{4359565F-D31B-4A0E-BEC5-BE4021652F2A}" type="presParOf" srcId="{A0E47D35-90EE-4808-B791-90040AD0FF00}" destId="{3EDAE39B-7B9D-432A-9D22-28C677CE51B1}" srcOrd="2" destOrd="0" presId="urn:microsoft.com/office/officeart/2005/8/layout/vList2"/>
    <dgm:cxn modelId="{FA0E2166-67DF-4A6A-BE31-59F885E5D421}" type="presParOf" srcId="{A0E47D35-90EE-4808-B791-90040AD0FF00}" destId="{727AD782-0C2C-40AB-A117-9D07964DFEC4}" srcOrd="3" destOrd="0" presId="urn:microsoft.com/office/officeart/2005/8/layout/vList2"/>
    <dgm:cxn modelId="{EDEB4B0A-01EE-45DD-A995-65C7BF27F459}" type="presParOf" srcId="{A0E47D35-90EE-4808-B791-90040AD0FF00}" destId="{F64CACD8-4DDF-4F95-96D3-57A966D5760A}" srcOrd="4" destOrd="0" presId="urn:microsoft.com/office/officeart/2005/8/layout/vList2"/>
    <dgm:cxn modelId="{65ADB180-1292-4D61-B4C8-28DB04349888}" type="presParOf" srcId="{A0E47D35-90EE-4808-B791-90040AD0FF00}" destId="{48EDCF54-EA18-4083-837E-5025B77A920F}" srcOrd="5" destOrd="0" presId="urn:microsoft.com/office/officeart/2005/8/layout/vList2"/>
    <dgm:cxn modelId="{FA9AD1BF-6984-44A4-A092-FE5F3DAA81B5}" type="presParOf" srcId="{A0E47D35-90EE-4808-B791-90040AD0FF00}" destId="{E1CB06E9-456C-43F7-AD3E-DF92A4A0DB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BB337-3703-495E-BB64-175446FC9614}">
      <dsp:nvSpPr>
        <dsp:cNvPr id="0" name=""/>
        <dsp:cNvSpPr/>
      </dsp:nvSpPr>
      <dsp:spPr>
        <a:xfrm>
          <a:off x="467820" y="36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47780-D59E-403C-9788-342D2EDF59F5}">
      <dsp:nvSpPr>
        <dsp:cNvPr id="0" name=""/>
        <dsp:cNvSpPr/>
      </dsp:nvSpPr>
      <dsp:spPr>
        <a:xfrm>
          <a:off x="701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57FB7-EB6B-4869-A38A-37C65DC211E3}">
      <dsp:nvSpPr>
        <dsp:cNvPr id="0" name=""/>
        <dsp:cNvSpPr/>
      </dsp:nvSpPr>
      <dsp:spPr>
        <a:xfrm>
          <a:off x="11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Issue tree</a:t>
          </a:r>
        </a:p>
      </dsp:txBody>
      <dsp:txXfrm>
        <a:off x="116820" y="1807344"/>
        <a:ext cx="1800000" cy="720000"/>
      </dsp:txXfrm>
    </dsp:sp>
    <dsp:sp modelId="{5E481E7B-5024-4ACA-86D1-DD19BC540927}">
      <dsp:nvSpPr>
        <dsp:cNvPr id="0" name=""/>
        <dsp:cNvSpPr/>
      </dsp:nvSpPr>
      <dsp:spPr>
        <a:xfrm>
          <a:off x="2582820" y="36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210D3-6902-4364-B5BC-7C4B9AAA7B88}">
      <dsp:nvSpPr>
        <dsp:cNvPr id="0" name=""/>
        <dsp:cNvSpPr/>
      </dsp:nvSpPr>
      <dsp:spPr>
        <a:xfrm>
          <a:off x="2816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630C3-0CF8-46E6-8C35-8EFB35615C18}">
      <dsp:nvSpPr>
        <dsp:cNvPr id="0" name=""/>
        <dsp:cNvSpPr/>
      </dsp:nvSpPr>
      <dsp:spPr>
        <a:xfrm>
          <a:off x="2231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Descriptive Statistics</a:t>
          </a:r>
        </a:p>
      </dsp:txBody>
      <dsp:txXfrm>
        <a:off x="2231820" y="1807344"/>
        <a:ext cx="1800000" cy="720000"/>
      </dsp:txXfrm>
    </dsp:sp>
    <dsp:sp modelId="{E0A0076F-6EAC-4D79-B55B-7F7272005642}">
      <dsp:nvSpPr>
        <dsp:cNvPr id="0" name=""/>
        <dsp:cNvSpPr/>
      </dsp:nvSpPr>
      <dsp:spPr>
        <a:xfrm>
          <a:off x="4697820" y="36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26A87-500C-448D-9FF6-1FA1C3DBFCCE}">
      <dsp:nvSpPr>
        <dsp:cNvPr id="0" name=""/>
        <dsp:cNvSpPr/>
      </dsp:nvSpPr>
      <dsp:spPr>
        <a:xfrm>
          <a:off x="4931820" y="601343"/>
          <a:ext cx="630000" cy="63000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EC8F7-D329-4F33-AFBA-224DC6282838}">
      <dsp:nvSpPr>
        <dsp:cNvPr id="0" name=""/>
        <dsp:cNvSpPr/>
      </dsp:nvSpPr>
      <dsp:spPr>
        <a:xfrm>
          <a:off x="434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Clustering</a:t>
          </a:r>
          <a:endParaRPr lang="en-US" sz="1400" kern="1200">
            <a:latin typeface="Calibri Light" panose="020F0302020204030204"/>
          </a:endParaRPr>
        </a:p>
      </dsp:txBody>
      <dsp:txXfrm>
        <a:off x="4346820" y="1807344"/>
        <a:ext cx="1800000" cy="720000"/>
      </dsp:txXfrm>
    </dsp:sp>
    <dsp:sp modelId="{F240C29D-AFEE-48A2-A51F-8398B23F9F90}">
      <dsp:nvSpPr>
        <dsp:cNvPr id="0" name=""/>
        <dsp:cNvSpPr/>
      </dsp:nvSpPr>
      <dsp:spPr>
        <a:xfrm>
          <a:off x="467820" y="297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B8683-F715-4E0C-B508-1975DA382D7E}">
      <dsp:nvSpPr>
        <dsp:cNvPr id="0" name=""/>
        <dsp:cNvSpPr/>
      </dsp:nvSpPr>
      <dsp:spPr>
        <a:xfrm>
          <a:off x="7018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1A07-1E46-46E0-9827-E577EFE47D86}">
      <dsp:nvSpPr>
        <dsp:cNvPr id="0" name=""/>
        <dsp:cNvSpPr/>
      </dsp:nvSpPr>
      <dsp:spPr>
        <a:xfrm>
          <a:off x="1168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Predictive Modeling</a:t>
          </a:r>
        </a:p>
      </dsp:txBody>
      <dsp:txXfrm>
        <a:off x="116820" y="4417344"/>
        <a:ext cx="1800000" cy="720000"/>
      </dsp:txXfrm>
    </dsp:sp>
    <dsp:sp modelId="{20FE6BD2-0840-4AE7-8898-973B9C05674D}">
      <dsp:nvSpPr>
        <dsp:cNvPr id="0" name=""/>
        <dsp:cNvSpPr/>
      </dsp:nvSpPr>
      <dsp:spPr>
        <a:xfrm>
          <a:off x="2582820" y="297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B16AC-AE75-4018-B4D1-960729FF92A9}">
      <dsp:nvSpPr>
        <dsp:cNvPr id="0" name=""/>
        <dsp:cNvSpPr/>
      </dsp:nvSpPr>
      <dsp:spPr>
        <a:xfrm>
          <a:off x="28168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9B116-F9D8-4BC4-A869-F0E84C823073}">
      <dsp:nvSpPr>
        <dsp:cNvPr id="0" name=""/>
        <dsp:cNvSpPr/>
      </dsp:nvSpPr>
      <dsp:spPr>
        <a:xfrm>
          <a:off x="22318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Regression and Classification Trees and Random Forrest</a:t>
          </a:r>
        </a:p>
      </dsp:txBody>
      <dsp:txXfrm>
        <a:off x="2231820" y="4417344"/>
        <a:ext cx="1800000" cy="720000"/>
      </dsp:txXfrm>
    </dsp:sp>
    <dsp:sp modelId="{91E2B15F-AC50-4C54-9532-36B12F888F64}">
      <dsp:nvSpPr>
        <dsp:cNvPr id="0" name=""/>
        <dsp:cNvSpPr/>
      </dsp:nvSpPr>
      <dsp:spPr>
        <a:xfrm>
          <a:off x="4697820" y="29773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0D6BC-8DFC-4E59-8DA0-B8D3DE56BA33}">
      <dsp:nvSpPr>
        <dsp:cNvPr id="0" name=""/>
        <dsp:cNvSpPr/>
      </dsp:nvSpPr>
      <dsp:spPr>
        <a:xfrm>
          <a:off x="49318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63F0E-0B16-4D4C-BF35-A32C052DA812}">
      <dsp:nvSpPr>
        <dsp:cNvPr id="0" name=""/>
        <dsp:cNvSpPr/>
      </dsp:nvSpPr>
      <dsp:spPr>
        <a:xfrm>
          <a:off x="43468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Conclusion and Next Steps</a:t>
          </a:r>
        </a:p>
      </dsp:txBody>
      <dsp:txXfrm>
        <a:off x="4346820" y="4417344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87588-A350-497B-9023-87FC04E5266C}">
      <dsp:nvSpPr>
        <dsp:cNvPr id="0" name=""/>
        <dsp:cNvSpPr/>
      </dsp:nvSpPr>
      <dsp:spPr>
        <a:xfrm>
          <a:off x="0" y="820218"/>
          <a:ext cx="3414946" cy="2048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Countries with greater economic power and industrial force are seeing more favorable vaccination efforts</a:t>
          </a:r>
        </a:p>
      </dsp:txBody>
      <dsp:txXfrm>
        <a:off x="0" y="820218"/>
        <a:ext cx="3414946" cy="2048967"/>
      </dsp:txXfrm>
    </dsp:sp>
    <dsp:sp modelId="{90049C3F-2F64-4E46-AFF5-51C820C116F9}">
      <dsp:nvSpPr>
        <dsp:cNvPr id="0" name=""/>
        <dsp:cNvSpPr/>
      </dsp:nvSpPr>
      <dsp:spPr>
        <a:xfrm>
          <a:off x="3756441" y="820218"/>
          <a:ext cx="3414946" cy="2048967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Certain vaccine types have higher success in the implementati</a:t>
          </a:r>
          <a:r>
            <a:rPr lang="en-US" sz="2100" b="0" kern="1200"/>
            <a:t>on phase</a:t>
          </a:r>
          <a:r>
            <a:rPr lang="en-US" sz="2100" b="0" kern="1200">
              <a:latin typeface="Calibri Light" panose="020F0302020204030204"/>
            </a:rPr>
            <a:t> but are not universally feasible</a:t>
          </a:r>
          <a:endParaRPr lang="en-US" sz="2100" b="0" kern="1200"/>
        </a:p>
      </dsp:txBody>
      <dsp:txXfrm>
        <a:off x="3756441" y="820218"/>
        <a:ext cx="3414946" cy="2048967"/>
      </dsp:txXfrm>
    </dsp:sp>
    <dsp:sp modelId="{9658F2EE-6496-460D-B2BE-7F434433B9E2}">
      <dsp:nvSpPr>
        <dsp:cNvPr id="0" name=""/>
        <dsp:cNvSpPr/>
      </dsp:nvSpPr>
      <dsp:spPr>
        <a:xfrm>
          <a:off x="7512882" y="820218"/>
          <a:ext cx="3414946" cy="2048967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There are</a:t>
          </a:r>
          <a:r>
            <a:rPr lang="en-US" sz="2100" kern="1200">
              <a:latin typeface="Calibri Light" panose="020F0302020204030204"/>
            </a:rPr>
            <a:t> certain</a:t>
          </a:r>
          <a:r>
            <a:rPr lang="en-US" sz="2100" kern="1200"/>
            <a:t> significant demographic/socioeconomic patterns acting as predictors of vaccination progress</a:t>
          </a:r>
          <a:r>
            <a:rPr lang="en-US" sz="2100" kern="1200">
              <a:latin typeface="Calibri Light" panose="020F0302020204030204"/>
            </a:rPr>
            <a:t>  </a:t>
          </a:r>
          <a:endParaRPr lang="en-US" sz="2100" kern="1200"/>
        </a:p>
      </dsp:txBody>
      <dsp:txXfrm>
        <a:off x="7512882" y="820218"/>
        <a:ext cx="3414946" cy="2048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0A745-F01E-46A3-8983-56747AE10F15}">
      <dsp:nvSpPr>
        <dsp:cNvPr id="0" name=""/>
        <dsp:cNvSpPr/>
      </dsp:nvSpPr>
      <dsp:spPr>
        <a:xfrm>
          <a:off x="51" y="67169"/>
          <a:ext cx="4913783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Target Variables:</a:t>
          </a:r>
        </a:p>
      </dsp:txBody>
      <dsp:txXfrm>
        <a:off x="51" y="67169"/>
        <a:ext cx="4913783" cy="777600"/>
      </dsp:txXfrm>
    </dsp:sp>
    <dsp:sp modelId="{CCD23F4A-FC9E-46DB-9274-1853698FFAEE}">
      <dsp:nvSpPr>
        <dsp:cNvPr id="0" name=""/>
        <dsp:cNvSpPr/>
      </dsp:nvSpPr>
      <dsp:spPr>
        <a:xfrm>
          <a:off x="51" y="844769"/>
          <a:ext cx="4913783" cy="3439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People Vaccinated per Hundred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Total Vaccinations per Hundred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Total Vaccinations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>
              <a:latin typeface="Calibri Light" panose="020F0302020204030204"/>
            </a:rPr>
            <a:t>People</a:t>
          </a:r>
          <a:r>
            <a:rPr lang="en-US" sz="2700" kern="1200"/>
            <a:t> Vaccinated</a:t>
          </a:r>
        </a:p>
      </dsp:txBody>
      <dsp:txXfrm>
        <a:off x="51" y="844769"/>
        <a:ext cx="4913783" cy="3439399"/>
      </dsp:txXfrm>
    </dsp:sp>
    <dsp:sp modelId="{EABF97B5-0CDF-4797-8EA9-A7B2E70FB340}">
      <dsp:nvSpPr>
        <dsp:cNvPr id="0" name=""/>
        <dsp:cNvSpPr/>
      </dsp:nvSpPr>
      <dsp:spPr>
        <a:xfrm>
          <a:off x="5601764" y="67169"/>
          <a:ext cx="4913783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Input Variables:</a:t>
          </a:r>
        </a:p>
      </dsp:txBody>
      <dsp:txXfrm>
        <a:off x="5601764" y="67169"/>
        <a:ext cx="4913783" cy="777600"/>
      </dsp:txXfrm>
    </dsp:sp>
    <dsp:sp modelId="{47A20B19-8AFF-461D-A6C0-2280C1097310}">
      <dsp:nvSpPr>
        <dsp:cNvPr id="0" name=""/>
        <dsp:cNvSpPr/>
      </dsp:nvSpPr>
      <dsp:spPr>
        <a:xfrm>
          <a:off x="5601764" y="844769"/>
          <a:ext cx="4913783" cy="3439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Country/Region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Emissions and GDP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Vaccine types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Urban population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Population size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Population age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>
              <a:latin typeface="Calibri Light" panose="020F0302020204030204"/>
            </a:rPr>
            <a:t>Health Expenditure</a:t>
          </a:r>
        </a:p>
      </dsp:txBody>
      <dsp:txXfrm>
        <a:off x="5601764" y="844769"/>
        <a:ext cx="4913783" cy="3439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8F8E5-DEEA-4A4B-9475-7001611D9E0D}">
      <dsp:nvSpPr>
        <dsp:cNvPr id="0" name=""/>
        <dsp:cNvSpPr/>
      </dsp:nvSpPr>
      <dsp:spPr>
        <a:xfrm>
          <a:off x="0" y="81411"/>
          <a:ext cx="5181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0 – </a:t>
          </a:r>
          <a:r>
            <a:rPr lang="en-US" sz="2500" kern="1200">
              <a:latin typeface="Calibri Light" panose="020F0302020204030204"/>
            </a:rPr>
            <a:t>25</a:t>
          </a:r>
          <a:r>
            <a:rPr lang="en-US" sz="2500" kern="1200"/>
            <a:t>%: Low Urban Population</a:t>
          </a:r>
        </a:p>
      </dsp:txBody>
      <dsp:txXfrm>
        <a:off x="48481" y="129892"/>
        <a:ext cx="5084638" cy="896166"/>
      </dsp:txXfrm>
    </dsp:sp>
    <dsp:sp modelId="{3EDAE39B-7B9D-432A-9D22-28C677CE51B1}">
      <dsp:nvSpPr>
        <dsp:cNvPr id="0" name=""/>
        <dsp:cNvSpPr/>
      </dsp:nvSpPr>
      <dsp:spPr>
        <a:xfrm>
          <a:off x="0" y="1146540"/>
          <a:ext cx="5181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26</a:t>
          </a:r>
          <a:r>
            <a:rPr lang="en-US" sz="2500" kern="1200"/>
            <a:t>% – </a:t>
          </a:r>
          <a:r>
            <a:rPr lang="en-US" sz="2500" kern="1200">
              <a:latin typeface="Calibri Light" panose="020F0302020204030204"/>
            </a:rPr>
            <a:t>50</a:t>
          </a:r>
          <a:r>
            <a:rPr lang="en-US" sz="2500" kern="1200"/>
            <a:t>%: Lower Middle Urban Population</a:t>
          </a:r>
          <a:endParaRPr lang="en-US" sz="2500" kern="1200">
            <a:latin typeface="Calibri Light" panose="020F0302020204030204"/>
          </a:endParaRPr>
        </a:p>
      </dsp:txBody>
      <dsp:txXfrm>
        <a:off x="48481" y="1195021"/>
        <a:ext cx="5084638" cy="896166"/>
      </dsp:txXfrm>
    </dsp:sp>
    <dsp:sp modelId="{F64CACD8-4DDF-4F95-96D3-57A966D5760A}">
      <dsp:nvSpPr>
        <dsp:cNvPr id="0" name=""/>
        <dsp:cNvSpPr/>
      </dsp:nvSpPr>
      <dsp:spPr>
        <a:xfrm>
          <a:off x="0" y="2211669"/>
          <a:ext cx="5181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51</a:t>
          </a:r>
          <a:r>
            <a:rPr lang="en-US" sz="2500" kern="1200"/>
            <a:t>% – </a:t>
          </a:r>
          <a:r>
            <a:rPr lang="en-US" sz="2500" kern="1200">
              <a:latin typeface="Calibri Light" panose="020F0302020204030204"/>
            </a:rPr>
            <a:t>75</a:t>
          </a:r>
          <a:r>
            <a:rPr lang="en-US" sz="2500" kern="1200"/>
            <a:t>%: Upper Middle Urban Population</a:t>
          </a:r>
        </a:p>
      </dsp:txBody>
      <dsp:txXfrm>
        <a:off x="48481" y="2260150"/>
        <a:ext cx="5084638" cy="896166"/>
      </dsp:txXfrm>
    </dsp:sp>
    <dsp:sp modelId="{E1CB06E9-456C-43F7-AD3E-DF92A4A0DB2C}">
      <dsp:nvSpPr>
        <dsp:cNvPr id="0" name=""/>
        <dsp:cNvSpPr/>
      </dsp:nvSpPr>
      <dsp:spPr>
        <a:xfrm>
          <a:off x="0" y="3276797"/>
          <a:ext cx="5181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76</a:t>
          </a:r>
          <a:r>
            <a:rPr lang="en-US" sz="2500" kern="1200"/>
            <a:t>% – 100%: High Urban Population</a:t>
          </a:r>
        </a:p>
      </dsp:txBody>
      <dsp:txXfrm>
        <a:off x="48481" y="3325278"/>
        <a:ext cx="5084638" cy="896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92DEA-21CD-40C9-876D-60F6B9811916}" type="datetimeFigureOut">
              <a:rPr lang="en-US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A09A7-75A5-4E3C-ADED-0052E4CE1BF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45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82A1-8277-4B70-BFAB-15FB3E93D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007B4-F604-4720-BDE3-622EF99FC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5553E-E0DA-4380-862E-466D5CFF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C9B2D-4F66-4F6E-A1AD-4C372395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D82D8-BB64-46DE-9012-748E1E18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66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6137-6ED8-4E97-9073-F64F4CA8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AA04E-7CC1-4BBB-B183-BD8A08A68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C32C9-87AE-4B48-9243-4B455F13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F02F3-A743-4FFD-AE5A-DBFA8C89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745D7-9886-428D-8034-F0429290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4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6EC3-B465-425D-BB96-E1F3DF9A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C5EE5-AD71-4FC7-841A-B3A757479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9834E-2DCB-4140-947F-A14B9CAC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F5FF5-5D41-4B4F-9FFC-3D26A7253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2D7D-14E8-4FA5-AA4C-DC50613F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92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E30E-7E1E-4A75-AB80-9C59AEE8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4E7B8-DC28-4B69-8735-EC401C3DC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2A2F0-7CE0-4F23-80E6-23EC50C84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388DB-2465-4BFF-A46E-0332AD15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E67F6-6E0F-4689-B685-AEF0C6F0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10E6E-EC9D-4643-B7C6-1215B25C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48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0B34-6B37-42CA-A184-1EF7D3996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F168-033B-4F92-B5F7-B9C4808CC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B795B-E03C-41EC-95F1-CA54A1724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25BD2-9F09-42D6-8D50-A34D7521C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DFA07-2782-4E8C-9B66-47E79C913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E14FE-FC78-48A8-B0AC-EE076F76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007E1-2E16-4BD6-8EE6-796D5B22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AAC9A-59F4-4263-BB39-84E5C20E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35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5F49-48E4-4B31-BCD9-74EBA4D0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3B139-8394-46BE-84F8-C8331D70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FAAE5-8FBE-4365-B71F-77EB29E3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20E85-7881-44DA-BC39-8D4813FB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32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99962-A6B9-499B-9549-171D4689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FF39C-6014-4CF9-9C95-8BCB98A6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0B95D-DA26-4D5F-BCCB-9C417F7A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2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BDEA-915B-4D15-AA65-AFC205F2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DD799-20CF-476F-94C0-6128CBD73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CDC10-EE2A-43B9-94BF-AA9D8DC1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208C3-9C8B-401F-8B8F-6313F242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AEA26-2B48-47FD-9078-5C9B3F35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09C4B-2872-427B-A7D3-A408C3F5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2EC6-05B0-4B39-A2F4-9CF5C250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3908A-8925-4FC0-9947-441465757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F58D9-AE57-4B59-B8BB-7F7AB6103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0854F-2ED8-44E5-9542-735AB730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6C6DB-3DF8-4CFD-BB8B-34FEC813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CB98F-E3DE-40C9-A3A7-70BC25F7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04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6B21-FC50-4B93-830B-DA5F9DAF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F852C-7E28-40C2-88C2-D002AF4FA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F609E-AE47-44D5-A9A1-8E7890AC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9A2C0-6549-4A17-BABC-9049C2CA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99D4-7497-408B-A746-E96A1A23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81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5F1672-DE00-468F-93B8-303EDD300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6B0F8-D562-4D9A-97D4-4037ED4F4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00261-A260-403D-80FA-D68FB659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1AFDA-A864-4545-A19D-2993145C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9170-ED84-4A70-AEBE-366E8830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5F9E2-325D-4819-A3A4-CD38DFF4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F373B-0D58-42E8-93AF-241E15AB2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020C1-E0D5-4586-A190-DD3C64A3B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64696-B9D4-41C9-8B94-B00E76A598A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C025-0FA1-4863-8059-0147CA00B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222E7-3B12-4ABE-ADA5-1F819E77B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6C8A8-B5E2-43EF-82C2-353E959A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0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space.com/article/comparing-covid-19-vaccines-pfizer-biontech-moderna-astrazeneca-oxford-j-and-j-russia-s-sputnik-v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space.com/article/comparing-covid-19-vaccines-pfizer-biontech-moderna-astrazeneca-oxford-j-and-j-russia-s-sputnik-v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space.com/article/comparing-covid-19-vaccines-pfizer-biontech-moderna-astrazeneca-oxford-j-and-j-russia-s-sputnik-v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5E1E7-48AD-4B07-BC99-27C3FF2E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60" y="1660121"/>
            <a:ext cx="9623404" cy="3305493"/>
          </a:xfrm>
        </p:spPr>
        <p:txBody>
          <a:bodyPr>
            <a:normAutofit/>
          </a:bodyPr>
          <a:lstStyle/>
          <a:p>
            <a:pPr algn="l"/>
            <a:r>
              <a:rPr lang="en-US" sz="8800">
                <a:cs typeface="Calibri Light"/>
              </a:rPr>
              <a:t>Group 7 Covid-19 Vaccinations</a:t>
            </a:r>
            <a:endParaRPr lang="en-US" sz="8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6404-06AA-4368-BD24-4D756D723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159" y="4965614"/>
            <a:ext cx="9623404" cy="8344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>
                <a:ea typeface="+mn-lt"/>
                <a:cs typeface="+mn-lt"/>
              </a:rPr>
              <a:t>By: Logan Vielehr, Varun Challa, </a:t>
            </a:r>
            <a:r>
              <a:rPr lang="en-US">
                <a:cs typeface="Calibri"/>
              </a:rPr>
              <a:t>Sami Andrews, </a:t>
            </a:r>
            <a:endParaRPr lang="en-US">
              <a:ea typeface="+mn-lt"/>
              <a:cs typeface="+mn-lt"/>
            </a:endParaRPr>
          </a:p>
          <a:p>
            <a:pPr algn="l"/>
            <a:r>
              <a:rPr lang="en-US">
                <a:cs typeface="Calibri"/>
              </a:rPr>
              <a:t>Quang Phan, Bryan Xiao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3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542A-2902-42CC-8A29-09955CF9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rgbClr val="000000"/>
                </a:solidFill>
                <a:cs typeface="Calibri Light"/>
              </a:rPr>
              <a:t>Count of countries in each continent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6FB845-09B2-4405-A45C-E9185C205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396746AD-6B47-4757-BBBD-9C76D3DAF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594922"/>
              </p:ext>
            </p:extLst>
          </p:nvPr>
        </p:nvGraphicFramePr>
        <p:xfrm>
          <a:off x="9770533" y="2937933"/>
          <a:ext cx="234086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41499">
                  <a:extLst>
                    <a:ext uri="{9D8B030D-6E8A-4147-A177-3AD203B41FA5}">
                      <a16:colId xmlns:a16="http://schemas.microsoft.com/office/drawing/2014/main" val="158183874"/>
                    </a:ext>
                  </a:extLst>
                </a:gridCol>
                <a:gridCol w="499369">
                  <a:extLst>
                    <a:ext uri="{9D8B030D-6E8A-4147-A177-3AD203B41FA5}">
                      <a16:colId xmlns:a16="http://schemas.microsoft.com/office/drawing/2014/main" val="1365361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1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Asia 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Europe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1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North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51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Oceania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6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South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857850"/>
                  </a:ext>
                </a:extLst>
              </a:tr>
            </a:tbl>
          </a:graphicData>
        </a:graphic>
      </p:graphicFrame>
      <p:pic>
        <p:nvPicPr>
          <p:cNvPr id="4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6E42703-9B65-4FE4-BBFE-E2FBC0A2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1175407"/>
            <a:ext cx="8917640" cy="5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0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00065C6-3DDB-4E02-9F8C-419B97259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34401"/>
              </p:ext>
            </p:extLst>
          </p:nvPr>
        </p:nvGraphicFramePr>
        <p:xfrm>
          <a:off x="10317655" y="2653862"/>
          <a:ext cx="1867535" cy="2763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4573">
                  <a:extLst>
                    <a:ext uri="{9D8B030D-6E8A-4147-A177-3AD203B41FA5}">
                      <a16:colId xmlns:a16="http://schemas.microsoft.com/office/drawing/2014/main" val="158183874"/>
                    </a:ext>
                  </a:extLst>
                </a:gridCol>
                <a:gridCol w="872962">
                  <a:extLst>
                    <a:ext uri="{9D8B030D-6E8A-4147-A177-3AD203B41FA5}">
                      <a16:colId xmlns:a16="http://schemas.microsoft.com/office/drawing/2014/main" val="1365361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1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Asia 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92D050"/>
                          </a:solidFill>
                        </a:rPr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Europe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1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North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51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Oceania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FF00"/>
                          </a:solidFill>
                        </a:rPr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6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South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C000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857850"/>
                  </a:ext>
                </a:extLst>
              </a:tr>
            </a:tbl>
          </a:graphicData>
        </a:graphic>
      </p:graphicFrame>
      <p:pic>
        <p:nvPicPr>
          <p:cNvPr id="7" name="Picture 7" descr="Calendar&#10;&#10;Description automatically generated">
            <a:extLst>
              <a:ext uri="{FF2B5EF4-FFF2-40B4-BE49-F238E27FC236}">
                <a16:creationId xmlns:a16="http://schemas.microsoft.com/office/drawing/2014/main" id="{8C420B0D-C2A5-45EA-B18F-D4B00153F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" r="842"/>
          <a:stretch/>
        </p:blipFill>
        <p:spPr>
          <a:xfrm>
            <a:off x="-1494" y="-1210"/>
            <a:ext cx="10314892" cy="68604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08E86D-E455-4E78-BA49-81EFFB62F0B3}"/>
              </a:ext>
            </a:extLst>
          </p:cNvPr>
          <p:cNvSpPr/>
          <p:nvPr/>
        </p:nvSpPr>
        <p:spPr>
          <a:xfrm>
            <a:off x="510116" y="882648"/>
            <a:ext cx="1244600" cy="44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999F48-4BF0-40F4-B8B4-1AD2A9B06654}"/>
              </a:ext>
            </a:extLst>
          </p:cNvPr>
          <p:cNvSpPr/>
          <p:nvPr/>
        </p:nvSpPr>
        <p:spPr>
          <a:xfrm>
            <a:off x="2110317" y="1813982"/>
            <a:ext cx="1244600" cy="44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840A86-3E28-4AA0-B634-8140C494C90F}"/>
              </a:ext>
            </a:extLst>
          </p:cNvPr>
          <p:cNvSpPr/>
          <p:nvPr/>
        </p:nvSpPr>
        <p:spPr>
          <a:xfrm>
            <a:off x="3829050" y="2863849"/>
            <a:ext cx="1244600" cy="44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1A3A6-8621-401B-980A-9A2A280DC7DE}"/>
              </a:ext>
            </a:extLst>
          </p:cNvPr>
          <p:cNvSpPr/>
          <p:nvPr/>
        </p:nvSpPr>
        <p:spPr>
          <a:xfrm>
            <a:off x="5378450" y="3871381"/>
            <a:ext cx="1244600" cy="44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FA9F8-7FBE-4898-8C7C-1A73BC4BC9D3}"/>
              </a:ext>
            </a:extLst>
          </p:cNvPr>
          <p:cNvSpPr/>
          <p:nvPr/>
        </p:nvSpPr>
        <p:spPr>
          <a:xfrm>
            <a:off x="6995583" y="4760382"/>
            <a:ext cx="1244600" cy="44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3757DA-5D16-4189-A762-CC6F4B544C70}"/>
              </a:ext>
            </a:extLst>
          </p:cNvPr>
          <p:cNvSpPr/>
          <p:nvPr/>
        </p:nvSpPr>
        <p:spPr>
          <a:xfrm>
            <a:off x="8638116" y="5827182"/>
            <a:ext cx="1244600" cy="44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80EBC-5EB9-4B2E-9D32-D2A3C23DFE2F}"/>
              </a:ext>
            </a:extLst>
          </p:cNvPr>
          <p:cNvSpPr txBox="1"/>
          <p:nvPr/>
        </p:nvSpPr>
        <p:spPr>
          <a:xfrm>
            <a:off x="508000" y="787400"/>
            <a:ext cx="15578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Total Vaccinations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7FF45-7A53-46CA-85F7-271AFC829003}"/>
              </a:ext>
            </a:extLst>
          </p:cNvPr>
          <p:cNvSpPr txBox="1"/>
          <p:nvPr/>
        </p:nvSpPr>
        <p:spPr>
          <a:xfrm>
            <a:off x="2183342" y="1599142"/>
            <a:ext cx="15155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People Vaccinated per Hundred</a:t>
            </a:r>
            <a:endParaRPr lang="en-US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F3997-993C-4195-BD91-146467409245}"/>
              </a:ext>
            </a:extLst>
          </p:cNvPr>
          <p:cNvSpPr txBox="1"/>
          <p:nvPr/>
        </p:nvSpPr>
        <p:spPr>
          <a:xfrm>
            <a:off x="3833283" y="2707217"/>
            <a:ext cx="1422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GDP per Capita</a:t>
            </a:r>
            <a:endParaRPr lang="en-US" b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1323F-7875-4BCA-B0E0-9F6C9818CD3A}"/>
              </a:ext>
            </a:extLst>
          </p:cNvPr>
          <p:cNvSpPr txBox="1"/>
          <p:nvPr/>
        </p:nvSpPr>
        <p:spPr>
          <a:xfrm>
            <a:off x="5466292" y="3722158"/>
            <a:ext cx="13292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Urban Population</a:t>
            </a:r>
            <a:endParaRPr lang="en-US" b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53551-A157-457B-99C9-82ACEA8AD260}"/>
              </a:ext>
            </a:extLst>
          </p:cNvPr>
          <p:cNvSpPr txBox="1"/>
          <p:nvPr/>
        </p:nvSpPr>
        <p:spPr>
          <a:xfrm>
            <a:off x="6896100" y="4703233"/>
            <a:ext cx="14308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Health Expenditure</a:t>
            </a:r>
            <a:endParaRPr lang="en-US" b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A56FC-47A5-406E-809C-5A9FFF2A6560}"/>
              </a:ext>
            </a:extLst>
          </p:cNvPr>
          <p:cNvSpPr txBox="1"/>
          <p:nvPr/>
        </p:nvSpPr>
        <p:spPr>
          <a:xfrm>
            <a:off x="8427509" y="5675842"/>
            <a:ext cx="1921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CO2 Emission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35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CA57C-55EB-495B-9690-49D2517CEF6A}"/>
              </a:ext>
            </a:extLst>
          </p:cNvPr>
          <p:cNvSpPr txBox="1"/>
          <p:nvPr/>
        </p:nvSpPr>
        <p:spPr>
          <a:xfrm>
            <a:off x="387928" y="415636"/>
            <a:ext cx="227214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Main Study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1C7ED-4008-4E33-957C-CFEC5E32A640}"/>
              </a:ext>
            </a:extLst>
          </p:cNvPr>
          <p:cNvSpPr txBox="1"/>
          <p:nvPr/>
        </p:nvSpPr>
        <p:spPr>
          <a:xfrm>
            <a:off x="3352801" y="415636"/>
            <a:ext cx="159789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Sub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8127-84C7-400F-B857-F4246830DCDA}"/>
              </a:ext>
            </a:extLst>
          </p:cNvPr>
          <p:cNvSpPr txBox="1"/>
          <p:nvPr/>
        </p:nvSpPr>
        <p:spPr>
          <a:xfrm>
            <a:off x="5703456" y="415636"/>
            <a:ext cx="307571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Components Of Sub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95F0F-2616-49D0-9155-1E6EC1D51D5D}"/>
              </a:ext>
            </a:extLst>
          </p:cNvPr>
          <p:cNvSpPr txBox="1"/>
          <p:nvPr/>
        </p:nvSpPr>
        <p:spPr>
          <a:xfrm>
            <a:off x="9282546" y="415636"/>
            <a:ext cx="266007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Analysis To Be Performed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F89D24-CEED-4D6C-920F-ABB65DD92E35}"/>
              </a:ext>
            </a:extLst>
          </p:cNvPr>
          <p:cNvSpPr/>
          <p:nvPr/>
        </p:nvSpPr>
        <p:spPr>
          <a:xfrm>
            <a:off x="82351" y="2958830"/>
            <a:ext cx="2170545" cy="1209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What are the factors impacting COVID-19 vaccination progress in countries?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E283E5-7817-493A-9788-D3C3E3B2F774}"/>
              </a:ext>
            </a:extLst>
          </p:cNvPr>
          <p:cNvSpPr/>
          <p:nvPr/>
        </p:nvSpPr>
        <p:spPr>
          <a:xfrm>
            <a:off x="3055842" y="1971701"/>
            <a:ext cx="2509982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Which elements are key factors and indicators of vaccination progress?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1C845C-0229-470C-9649-781F28CAF21E}"/>
              </a:ext>
            </a:extLst>
          </p:cNvPr>
          <p:cNvSpPr/>
          <p:nvPr/>
        </p:nvSpPr>
        <p:spPr>
          <a:xfrm>
            <a:off x="6209752" y="2160111"/>
            <a:ext cx="2406071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What is the current distribution level of various vaccine types?</a:t>
            </a:r>
            <a:endParaRPr lang="en-US" sz="1400" i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F61745-1AE3-4FD7-BF43-FDF837128115}"/>
              </a:ext>
            </a:extLst>
          </p:cNvPr>
          <p:cNvSpPr/>
          <p:nvPr/>
        </p:nvSpPr>
        <p:spPr>
          <a:xfrm>
            <a:off x="6250532" y="119363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Do countries with different population age distributions see different vaccination rates?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79679D-295F-4DDE-B2B4-72129466E196}"/>
              </a:ext>
            </a:extLst>
          </p:cNvPr>
          <p:cNvSpPr/>
          <p:nvPr/>
        </p:nvSpPr>
        <p:spPr>
          <a:xfrm>
            <a:off x="6445278" y="4878678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  <a:cs typeface="Calibri"/>
              </a:rPr>
              <a:t>How does different types of vaccines affect vaccination progress?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6A299D-94DB-47EE-8A54-9B9C0538B380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>
            <a:off x="2252896" y="3563813"/>
            <a:ext cx="908021" cy="17351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BF627F-CB91-43FB-B850-1545DB17DB8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252896" y="2576684"/>
            <a:ext cx="802946" cy="9871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E28899F-BB7B-4E87-8544-1860241B39A7}"/>
              </a:ext>
            </a:extLst>
          </p:cNvPr>
          <p:cNvSpPr/>
          <p:nvPr/>
        </p:nvSpPr>
        <p:spPr>
          <a:xfrm>
            <a:off x="9553776" y="1297558"/>
            <a:ext cx="1995054" cy="6350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Clustering methodology 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F833675-D5A2-49C1-BB0A-FE93EDA77B1C}"/>
              </a:ext>
            </a:extLst>
          </p:cNvPr>
          <p:cNvSpPr/>
          <p:nvPr/>
        </p:nvSpPr>
        <p:spPr>
          <a:xfrm>
            <a:off x="9358745" y="2168607"/>
            <a:ext cx="2507674" cy="806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Descriptive analytics and bar plots to find comparative lenses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59209E-EF53-4DFE-9719-7ACD877A75EA}"/>
              </a:ext>
            </a:extLst>
          </p:cNvPr>
          <p:cNvSpPr/>
          <p:nvPr/>
        </p:nvSpPr>
        <p:spPr>
          <a:xfrm>
            <a:off x="9432548" y="3241319"/>
            <a:ext cx="2237509" cy="863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Linear regression models to explain correlation patterns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FA40E3A-C990-4AC5-8035-A39CF279CA89}"/>
              </a:ext>
            </a:extLst>
          </p:cNvPr>
          <p:cNvSpPr/>
          <p:nvPr/>
        </p:nvSpPr>
        <p:spPr>
          <a:xfrm>
            <a:off x="9432548" y="4951185"/>
            <a:ext cx="2377209" cy="695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Multivariable regression model,</a:t>
            </a:r>
          </a:p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Regression tree model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EA82D8-BE2C-4AFC-A771-D0B5C64F5291}"/>
              </a:ext>
            </a:extLst>
          </p:cNvPr>
          <p:cNvCxnSpPr>
            <a:cxnSpLocks/>
            <a:stCxn id="17" idx="3"/>
            <a:endCxn id="45" idx="1"/>
          </p:cNvCxnSpPr>
          <p:nvPr/>
        </p:nvCxnSpPr>
        <p:spPr>
          <a:xfrm>
            <a:off x="8421077" y="1613892"/>
            <a:ext cx="1132699" cy="1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6E475C-FA78-4DE4-B3C4-FD0A3E1310A7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>
          <a:xfrm flipV="1">
            <a:off x="8615823" y="2571991"/>
            <a:ext cx="742922" cy="8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3D9838-E009-4DB6-B3C6-D65C9CDF91FE}"/>
              </a:ext>
            </a:extLst>
          </p:cNvPr>
          <p:cNvCxnSpPr>
            <a:cxnSpLocks/>
            <a:stCxn id="61" idx="3"/>
            <a:endCxn id="48" idx="1"/>
          </p:cNvCxnSpPr>
          <p:nvPr/>
        </p:nvCxnSpPr>
        <p:spPr>
          <a:xfrm>
            <a:off x="8422538" y="3672832"/>
            <a:ext cx="101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3237EE-87C2-402A-81F3-FB215EC2ECCE}"/>
              </a:ext>
            </a:extLst>
          </p:cNvPr>
          <p:cNvCxnSpPr>
            <a:cxnSpLocks/>
            <a:stCxn id="18" idx="3"/>
            <a:endCxn id="50" idx="1"/>
          </p:cNvCxnSpPr>
          <p:nvPr/>
        </p:nvCxnSpPr>
        <p:spPr>
          <a:xfrm>
            <a:off x="8615823" y="5298935"/>
            <a:ext cx="8167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473EBF-E7B0-41A0-A014-5E85FEA6DD42}"/>
              </a:ext>
            </a:extLst>
          </p:cNvPr>
          <p:cNvSpPr/>
          <p:nvPr/>
        </p:nvSpPr>
        <p:spPr>
          <a:xfrm>
            <a:off x="6251993" y="325257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How does GDP affect vaccination rates by country?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8D6516-6546-467F-BB4B-C2984C5ED0CF}"/>
              </a:ext>
            </a:extLst>
          </p:cNvPr>
          <p:cNvSpPr/>
          <p:nvPr/>
        </p:nvSpPr>
        <p:spPr>
          <a:xfrm>
            <a:off x="3160917" y="4693953"/>
            <a:ext cx="2544617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Which factors of developed countries translate to a particularly effective vaccine rollout?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AC21C3-EAD1-4B64-B7E0-45E1687755F7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5565824" y="2576684"/>
            <a:ext cx="686169" cy="1096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08B7B9-33DE-4562-9A69-46AE7AF8E213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565824" y="1613892"/>
            <a:ext cx="684708" cy="962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821BE-2B30-45EB-99D0-CBF4F76C018B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5565824" y="2576684"/>
            <a:ext cx="643928" cy="36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B72862-86D3-426E-9476-7A6B8EED1A40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 flipV="1">
            <a:off x="5705534" y="5298935"/>
            <a:ext cx="739744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19904E2-045F-4F19-B5FA-87469505EB52}"/>
              </a:ext>
            </a:extLst>
          </p:cNvPr>
          <p:cNvSpPr/>
          <p:nvPr/>
        </p:nvSpPr>
        <p:spPr>
          <a:xfrm>
            <a:off x="6442508" y="3187051"/>
            <a:ext cx="1856478" cy="965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7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C59DF2-6FD1-45B0-959D-4F6754B3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Vaccinated per hundred vs. GDP per Capita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4624A-5688-4390-B08F-1C5898A249D4}"/>
              </a:ext>
            </a:extLst>
          </p:cNvPr>
          <p:cNvSpPr txBox="1"/>
          <p:nvPr/>
        </p:nvSpPr>
        <p:spPr>
          <a:xfrm>
            <a:off x="1211009" y="2454345"/>
            <a:ext cx="4053545" cy="35631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P-value: 0.03694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Adjusted R</a:t>
            </a:r>
            <a:r>
              <a:rPr lang="en-US" sz="2400" baseline="30000"/>
              <a:t>2</a:t>
            </a:r>
            <a:r>
              <a:rPr lang="en-US" sz="2400"/>
              <a:t>: 0.04197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PV/H= 4.351(e+00)+ 1.136e-04*GDP/C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1890DFA-F305-4FE1-B8EA-5F7BCCC94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56156" y="1614048"/>
            <a:ext cx="7034929" cy="5039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E2452-C51E-4F73-BCB0-8D6202B6CDED}"/>
              </a:ext>
            </a:extLst>
          </p:cNvPr>
          <p:cNvSpPr txBox="1"/>
          <p:nvPr/>
        </p:nvSpPr>
        <p:spPr>
          <a:xfrm rot="-5400000">
            <a:off x="4290847" y="4016135"/>
            <a:ext cx="1718442" cy="2308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/>
              <a:t>People vaccinated per hundred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7BC20-8536-4F53-A9F3-900716BC91B3}"/>
              </a:ext>
            </a:extLst>
          </p:cNvPr>
          <p:cNvSpPr txBox="1"/>
          <p:nvPr/>
        </p:nvSpPr>
        <p:spPr>
          <a:xfrm>
            <a:off x="8171731" y="6364158"/>
            <a:ext cx="1045046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GDP</a:t>
            </a:r>
            <a:r>
              <a:rPr lang="en-US" sz="900" b="1"/>
              <a:t> per capita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087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59DF2-6FD1-45B0-959D-4F6754B3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65" y="502509"/>
            <a:ext cx="4083773" cy="146177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 Transformation:</a:t>
            </a:r>
            <a:b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People vaccinated per hundred vs. GDP per Capita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4624A-5688-4390-B08F-1C5898A249D4}"/>
              </a:ext>
            </a:extLst>
          </p:cNvPr>
          <p:cNvSpPr txBox="1"/>
          <p:nvPr/>
        </p:nvSpPr>
        <p:spPr>
          <a:xfrm>
            <a:off x="174116" y="2371362"/>
            <a:ext cx="4048344" cy="35362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P-value: 7.243e^(-08)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Adjusted R</a:t>
            </a:r>
            <a:r>
              <a:rPr lang="en-US" sz="2400" baseline="30000"/>
              <a:t>2</a:t>
            </a:r>
            <a:r>
              <a:rPr lang="en-US" sz="2400"/>
              <a:t>: 0.3001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Compare with R</a:t>
            </a:r>
            <a:r>
              <a:rPr lang="en-US" sz="2400" baseline="30000"/>
              <a:t>2</a:t>
            </a:r>
            <a:r>
              <a:rPr lang="en-US" sz="2400"/>
              <a:t>: 0.04197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Log(PV/H)= -2.97747 + 0.47776*log(GDP/C)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73" name="Freeform: Shape 66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3CCD748-D558-4D5A-A622-65BF8AC0C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2355" y="49291"/>
            <a:ext cx="7089887" cy="65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9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CA57C-55EB-495B-9690-49D2517CEF6A}"/>
              </a:ext>
            </a:extLst>
          </p:cNvPr>
          <p:cNvSpPr txBox="1"/>
          <p:nvPr/>
        </p:nvSpPr>
        <p:spPr>
          <a:xfrm>
            <a:off x="387928" y="415636"/>
            <a:ext cx="227214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Main Study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1C7ED-4008-4E33-957C-CFEC5E32A640}"/>
              </a:ext>
            </a:extLst>
          </p:cNvPr>
          <p:cNvSpPr txBox="1"/>
          <p:nvPr/>
        </p:nvSpPr>
        <p:spPr>
          <a:xfrm>
            <a:off x="3352801" y="415636"/>
            <a:ext cx="159789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Sub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8127-84C7-400F-B857-F4246830DCDA}"/>
              </a:ext>
            </a:extLst>
          </p:cNvPr>
          <p:cNvSpPr txBox="1"/>
          <p:nvPr/>
        </p:nvSpPr>
        <p:spPr>
          <a:xfrm>
            <a:off x="5703456" y="415636"/>
            <a:ext cx="307571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Components Of Sub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95F0F-2616-49D0-9155-1E6EC1D51D5D}"/>
              </a:ext>
            </a:extLst>
          </p:cNvPr>
          <p:cNvSpPr txBox="1"/>
          <p:nvPr/>
        </p:nvSpPr>
        <p:spPr>
          <a:xfrm>
            <a:off x="9282546" y="415636"/>
            <a:ext cx="266007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Analysis To Be Performed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F89D24-CEED-4D6C-920F-ABB65DD92E35}"/>
              </a:ext>
            </a:extLst>
          </p:cNvPr>
          <p:cNvSpPr/>
          <p:nvPr/>
        </p:nvSpPr>
        <p:spPr>
          <a:xfrm>
            <a:off x="82351" y="2958830"/>
            <a:ext cx="2170545" cy="1209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What are the factors impacting COVID-19 vaccination progress in countries?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E283E5-7817-493A-9788-D3C3E3B2F774}"/>
              </a:ext>
            </a:extLst>
          </p:cNvPr>
          <p:cNvSpPr/>
          <p:nvPr/>
        </p:nvSpPr>
        <p:spPr>
          <a:xfrm>
            <a:off x="3055842" y="1971701"/>
            <a:ext cx="2509982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Which elements are key factors and indicators of vaccination progress?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1C845C-0229-470C-9649-781F28CAF21E}"/>
              </a:ext>
            </a:extLst>
          </p:cNvPr>
          <p:cNvSpPr/>
          <p:nvPr/>
        </p:nvSpPr>
        <p:spPr>
          <a:xfrm>
            <a:off x="6209752" y="2160111"/>
            <a:ext cx="2406071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What is the current distribution level of various vaccine types?</a:t>
            </a:r>
            <a:endParaRPr lang="en-US" sz="1400" i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F61745-1AE3-4FD7-BF43-FDF837128115}"/>
              </a:ext>
            </a:extLst>
          </p:cNvPr>
          <p:cNvSpPr/>
          <p:nvPr/>
        </p:nvSpPr>
        <p:spPr>
          <a:xfrm>
            <a:off x="6250532" y="119363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Do countries with different population age distributions see different vaccination rates?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79679D-295F-4DDE-B2B4-72129466E196}"/>
              </a:ext>
            </a:extLst>
          </p:cNvPr>
          <p:cNvSpPr/>
          <p:nvPr/>
        </p:nvSpPr>
        <p:spPr>
          <a:xfrm>
            <a:off x="6445278" y="4878678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  <a:cs typeface="Calibri"/>
              </a:rPr>
              <a:t>How does different types of vaccines affect vaccination progress?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6A299D-94DB-47EE-8A54-9B9C0538B380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>
            <a:off x="2252896" y="3563813"/>
            <a:ext cx="908021" cy="17351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BF627F-CB91-43FB-B850-1545DB17DB8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252896" y="2576684"/>
            <a:ext cx="802946" cy="9871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E28899F-BB7B-4E87-8544-1860241B39A7}"/>
              </a:ext>
            </a:extLst>
          </p:cNvPr>
          <p:cNvSpPr/>
          <p:nvPr/>
        </p:nvSpPr>
        <p:spPr>
          <a:xfrm>
            <a:off x="9553776" y="1297558"/>
            <a:ext cx="1995054" cy="6350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Clustering methodology 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F833675-D5A2-49C1-BB0A-FE93EDA77B1C}"/>
              </a:ext>
            </a:extLst>
          </p:cNvPr>
          <p:cNvSpPr/>
          <p:nvPr/>
        </p:nvSpPr>
        <p:spPr>
          <a:xfrm>
            <a:off x="9358745" y="2168607"/>
            <a:ext cx="2507674" cy="806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Descriptive analytics and bar plots to find comparative lenses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59209E-EF53-4DFE-9719-7ACD877A75EA}"/>
              </a:ext>
            </a:extLst>
          </p:cNvPr>
          <p:cNvSpPr/>
          <p:nvPr/>
        </p:nvSpPr>
        <p:spPr>
          <a:xfrm>
            <a:off x="9432548" y="3241319"/>
            <a:ext cx="2237509" cy="863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Linear regression models to explain correlation patterns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FA40E3A-C990-4AC5-8035-A39CF279CA89}"/>
              </a:ext>
            </a:extLst>
          </p:cNvPr>
          <p:cNvSpPr/>
          <p:nvPr/>
        </p:nvSpPr>
        <p:spPr>
          <a:xfrm>
            <a:off x="9432548" y="4951185"/>
            <a:ext cx="2377209" cy="695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Multivariable regression model,</a:t>
            </a:r>
          </a:p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Regression tree model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EA82D8-BE2C-4AFC-A771-D0B5C64F5291}"/>
              </a:ext>
            </a:extLst>
          </p:cNvPr>
          <p:cNvCxnSpPr>
            <a:cxnSpLocks/>
            <a:stCxn id="17" idx="3"/>
            <a:endCxn id="45" idx="1"/>
          </p:cNvCxnSpPr>
          <p:nvPr/>
        </p:nvCxnSpPr>
        <p:spPr>
          <a:xfrm>
            <a:off x="8421077" y="1613892"/>
            <a:ext cx="1132699" cy="1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6E475C-FA78-4DE4-B3C4-FD0A3E1310A7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>
          <a:xfrm flipV="1">
            <a:off x="8615823" y="2571991"/>
            <a:ext cx="742922" cy="8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3D9838-E009-4DB6-B3C6-D65C9CDF91FE}"/>
              </a:ext>
            </a:extLst>
          </p:cNvPr>
          <p:cNvCxnSpPr>
            <a:cxnSpLocks/>
            <a:stCxn id="61" idx="3"/>
            <a:endCxn id="48" idx="1"/>
          </p:cNvCxnSpPr>
          <p:nvPr/>
        </p:nvCxnSpPr>
        <p:spPr>
          <a:xfrm>
            <a:off x="8422538" y="3672832"/>
            <a:ext cx="101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3237EE-87C2-402A-81F3-FB215EC2ECCE}"/>
              </a:ext>
            </a:extLst>
          </p:cNvPr>
          <p:cNvCxnSpPr>
            <a:cxnSpLocks/>
            <a:stCxn id="18" idx="3"/>
            <a:endCxn id="50" idx="1"/>
          </p:cNvCxnSpPr>
          <p:nvPr/>
        </p:nvCxnSpPr>
        <p:spPr>
          <a:xfrm>
            <a:off x="8615823" y="5298935"/>
            <a:ext cx="8167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473EBF-E7B0-41A0-A014-5E85FEA6DD42}"/>
              </a:ext>
            </a:extLst>
          </p:cNvPr>
          <p:cNvSpPr/>
          <p:nvPr/>
        </p:nvSpPr>
        <p:spPr>
          <a:xfrm>
            <a:off x="6251993" y="325257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How does GDP affect vaccination rates by country?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8D6516-6546-467F-BB4B-C2984C5ED0CF}"/>
              </a:ext>
            </a:extLst>
          </p:cNvPr>
          <p:cNvSpPr/>
          <p:nvPr/>
        </p:nvSpPr>
        <p:spPr>
          <a:xfrm>
            <a:off x="3160917" y="4693953"/>
            <a:ext cx="2544617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Which factors of developed countries translate to a particularly effective vaccine rollout?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AC21C3-EAD1-4B64-B7E0-45E1687755F7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5565824" y="2576684"/>
            <a:ext cx="686169" cy="1096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08B7B9-33DE-4562-9A69-46AE7AF8E213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565824" y="1613892"/>
            <a:ext cx="684708" cy="962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821BE-2B30-45EB-99D0-CBF4F76C018B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5565824" y="2576684"/>
            <a:ext cx="643928" cy="36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B72862-86D3-426E-9476-7A6B8EED1A40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 flipV="1">
            <a:off x="5705534" y="5298935"/>
            <a:ext cx="739744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19904E2-045F-4F19-B5FA-87469505EB52}"/>
              </a:ext>
            </a:extLst>
          </p:cNvPr>
          <p:cNvSpPr/>
          <p:nvPr/>
        </p:nvSpPr>
        <p:spPr>
          <a:xfrm>
            <a:off x="6476375" y="4736452"/>
            <a:ext cx="2110478" cy="11260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2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91D30-3021-4F6E-AA5A-AA3D4990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4A18-ECA4-4210-B013-EDEA9FD9E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/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E93F77-7B6A-4975-A284-1CF6D44B75AA}"/>
              </a:ext>
            </a:extLst>
          </p:cNvPr>
          <p:cNvSpPr txBox="1">
            <a:spLocks/>
          </p:cNvSpPr>
          <p:nvPr/>
        </p:nvSpPr>
        <p:spPr>
          <a:xfrm>
            <a:off x="5228328" y="1715614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/>
              <a:t>Which variables are significant in predicting total vaccinations?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0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EBE3-9E39-435B-A537-013E7BFA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People Vaccinated per Hundred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680942B-7C09-4D6A-A0B7-BE60ED76E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735129"/>
              </p:ext>
            </p:extLst>
          </p:nvPr>
        </p:nvGraphicFramePr>
        <p:xfrm>
          <a:off x="403412" y="2375647"/>
          <a:ext cx="3564980" cy="3429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2498">
                  <a:extLst>
                    <a:ext uri="{9D8B030D-6E8A-4147-A177-3AD203B41FA5}">
                      <a16:colId xmlns:a16="http://schemas.microsoft.com/office/drawing/2014/main" val="1941939770"/>
                    </a:ext>
                  </a:extLst>
                </a:gridCol>
                <a:gridCol w="1092573">
                  <a:extLst>
                    <a:ext uri="{9D8B030D-6E8A-4147-A177-3AD203B41FA5}">
                      <a16:colId xmlns:a16="http://schemas.microsoft.com/office/drawing/2014/main" val="1588700796"/>
                    </a:ext>
                  </a:extLst>
                </a:gridCol>
                <a:gridCol w="1519909">
                  <a:extLst>
                    <a:ext uri="{9D8B030D-6E8A-4147-A177-3AD203B41FA5}">
                      <a16:colId xmlns:a16="http://schemas.microsoft.com/office/drawing/2014/main" val="4259692777"/>
                    </a:ext>
                  </a:extLst>
                </a:gridCol>
              </a:tblGrid>
              <a:tr h="5373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Guatemala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806976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1st Qu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Australia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42971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Romania, Singapore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2119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6.699%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224754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3rd Qu.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Kuwait, Norway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799718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58.88%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Seychelles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8114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72A786-C73A-4956-9ED2-5748463487E1}"/>
              </a:ext>
            </a:extLst>
          </p:cNvPr>
          <p:cNvSpPr/>
          <p:nvPr/>
        </p:nvSpPr>
        <p:spPr>
          <a:xfrm>
            <a:off x="4649537" y="4011"/>
            <a:ext cx="7553156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2F29CA39-94AB-4D88-8838-8BF3E275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05" y="1074555"/>
            <a:ext cx="6598023" cy="47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90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91D30-3021-4F6E-AA5A-AA3D4990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Predictive Modeling</a:t>
            </a:r>
            <a:endParaRPr lang="en-US" sz="5400"/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4A18-ECA4-4210-B013-EDEA9FD9E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Ran a stepwise multiple linear regression model:</a:t>
            </a:r>
          </a:p>
          <a:p>
            <a:pPr lvl="1"/>
            <a:r>
              <a:rPr lang="en-US" sz="2200">
                <a:cs typeface="Calibri"/>
              </a:rPr>
              <a:t>Ran people vaccinated per hundred against all applicable variables in the entire data set</a:t>
            </a:r>
          </a:p>
          <a:p>
            <a:pPr lvl="2"/>
            <a:endParaRPr lang="en-US" sz="2200">
              <a:cs typeface="Calibri"/>
            </a:endParaRPr>
          </a:p>
          <a:p>
            <a:pPr lvl="2"/>
            <a:endParaRPr lang="en-US" sz="2200">
              <a:cs typeface="Calibri"/>
            </a:endParaRPr>
          </a:p>
          <a:p>
            <a:pPr lvl="1"/>
            <a:endParaRPr lang="en-US" sz="2200">
              <a:cs typeface="Calibri"/>
            </a:endParaRPr>
          </a:p>
          <a:p>
            <a:pPr lvl="1"/>
            <a:endParaRPr lang="en-US" sz="2200">
              <a:cs typeface="Calibri"/>
            </a:endParaRP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C7DC79-B44A-490F-BA8A-8ED8B9286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3" t="58037" r="64525" b="11506"/>
          <a:stretch/>
        </p:blipFill>
        <p:spPr>
          <a:xfrm>
            <a:off x="4799973" y="1554564"/>
            <a:ext cx="6903720" cy="38833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1063DB-A97B-4D8D-871D-2C3A1DD96F12}"/>
              </a:ext>
            </a:extLst>
          </p:cNvPr>
          <p:cNvSpPr/>
          <p:nvPr/>
        </p:nvSpPr>
        <p:spPr>
          <a:xfrm>
            <a:off x="4746201" y="3259689"/>
            <a:ext cx="2072069" cy="116724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9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EBE3-9E39-435B-A537-013E7BFA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Total Vaccinations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680942B-7C09-4D6A-A0B7-BE60ED76E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802416"/>
              </p:ext>
            </p:extLst>
          </p:nvPr>
        </p:nvGraphicFramePr>
        <p:xfrm>
          <a:off x="403412" y="2375647"/>
          <a:ext cx="3564979" cy="3429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2498">
                  <a:extLst>
                    <a:ext uri="{9D8B030D-6E8A-4147-A177-3AD203B41FA5}">
                      <a16:colId xmlns:a16="http://schemas.microsoft.com/office/drawing/2014/main" val="194193977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588700796"/>
                    </a:ext>
                  </a:extLst>
                </a:gridCol>
                <a:gridCol w="1421856">
                  <a:extLst>
                    <a:ext uri="{9D8B030D-6E8A-4147-A177-3AD203B41FA5}">
                      <a16:colId xmlns:a16="http://schemas.microsoft.com/office/drawing/2014/main" val="4259692777"/>
                    </a:ext>
                  </a:extLst>
                </a:gridCol>
              </a:tblGrid>
              <a:tr h="5373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Trinidad and Tobago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806976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1st Qu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68017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Senegal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42971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309145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Bulgaria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2119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3135931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224754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3rd Qu.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1476985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Hungary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799718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95721290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United States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8114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C13AB-1F02-4BD4-8B2E-FE0A0FFF61F9}"/>
              </a:ext>
            </a:extLst>
          </p:cNvPr>
          <p:cNvSpPr/>
          <p:nvPr/>
        </p:nvSpPr>
        <p:spPr>
          <a:xfrm>
            <a:off x="4649537" y="4011"/>
            <a:ext cx="7553156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05FFB20-5E14-47D1-9D8D-542837AB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681" y="5199"/>
            <a:ext cx="9324482" cy="66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76FBEBC-8023-4596-B98E-D50480A52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0" t="2454" r="25278" b="1635"/>
          <a:stretch/>
        </p:blipFill>
        <p:spPr>
          <a:xfrm>
            <a:off x="9738423" y="1715070"/>
            <a:ext cx="2229294" cy="2195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AC2919-7335-4488-8703-662E9DF4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Group Members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1C3C698-E4A7-42EF-A30E-2CCC5CDC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25" y="1744566"/>
            <a:ext cx="2176131" cy="2163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C08D8-9AF2-49A7-8A89-F5987B5A7D11}"/>
              </a:ext>
            </a:extLst>
          </p:cNvPr>
          <p:cNvSpPr txBox="1"/>
          <p:nvPr/>
        </p:nvSpPr>
        <p:spPr>
          <a:xfrm>
            <a:off x="427075" y="4121889"/>
            <a:ext cx="1839433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Sami Andrews</a:t>
            </a:r>
            <a:endParaRPr lang="en-US" i="1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9E07E-2DC9-4DB9-8AC9-C138C571E714}"/>
              </a:ext>
            </a:extLst>
          </p:cNvPr>
          <p:cNvSpPr txBox="1"/>
          <p:nvPr/>
        </p:nvSpPr>
        <p:spPr>
          <a:xfrm>
            <a:off x="186844" y="4819925"/>
            <a:ext cx="2229294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Team Leader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B047DBA-C7BE-4DCC-B426-82345F437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29" y="1734734"/>
            <a:ext cx="2176131" cy="2158871"/>
          </a:xfrm>
          <a:prstGeom prst="rect">
            <a:avLst/>
          </a:prstGeom>
        </p:spPr>
      </p:pic>
      <p:pic>
        <p:nvPicPr>
          <p:cNvPr id="9" name="Picture 9" descr="A picture containing person, posing, sign, male&#10;&#10;Description automatically generated">
            <a:extLst>
              <a:ext uri="{FF2B5EF4-FFF2-40B4-BE49-F238E27FC236}">
                <a16:creationId xmlns:a16="http://schemas.microsoft.com/office/drawing/2014/main" id="{20E903D9-CDBA-4711-B993-245225104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374" y="1734734"/>
            <a:ext cx="2167270" cy="21546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A7F784A-AFD6-4BE2-A55E-7B554882BB35}"/>
              </a:ext>
            </a:extLst>
          </p:cNvPr>
          <p:cNvSpPr/>
          <p:nvPr/>
        </p:nvSpPr>
        <p:spPr>
          <a:xfrm>
            <a:off x="7376558" y="1759939"/>
            <a:ext cx="2161951" cy="2099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B3DDA-B1E7-4297-8FD5-BFF2F2D56951}"/>
              </a:ext>
            </a:extLst>
          </p:cNvPr>
          <p:cNvSpPr txBox="1"/>
          <p:nvPr/>
        </p:nvSpPr>
        <p:spPr>
          <a:xfrm>
            <a:off x="2801679" y="4121889"/>
            <a:ext cx="1839433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Logan Vielehr</a:t>
            </a:r>
            <a:endParaRPr lang="en-US" i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51027-3627-4548-ABBC-2745B25348D1}"/>
              </a:ext>
            </a:extLst>
          </p:cNvPr>
          <p:cNvSpPr txBox="1"/>
          <p:nvPr/>
        </p:nvSpPr>
        <p:spPr>
          <a:xfrm>
            <a:off x="2561448" y="4802204"/>
            <a:ext cx="2229294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Research Coordinator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D1D4F-3C0F-400E-A750-74DB6980E9B7}"/>
              </a:ext>
            </a:extLst>
          </p:cNvPr>
          <p:cNvSpPr txBox="1"/>
          <p:nvPr/>
        </p:nvSpPr>
        <p:spPr>
          <a:xfrm>
            <a:off x="5167423" y="4121889"/>
            <a:ext cx="1839433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Quang Phan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A700F-BFFE-4D99-A436-C875813846E5}"/>
              </a:ext>
            </a:extLst>
          </p:cNvPr>
          <p:cNvSpPr txBox="1"/>
          <p:nvPr/>
        </p:nvSpPr>
        <p:spPr>
          <a:xfrm>
            <a:off x="4936052" y="4802204"/>
            <a:ext cx="2229294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Analyst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806D3-AB07-4596-BD80-4FF621B85B3C}"/>
              </a:ext>
            </a:extLst>
          </p:cNvPr>
          <p:cNvSpPr txBox="1"/>
          <p:nvPr/>
        </p:nvSpPr>
        <p:spPr>
          <a:xfrm>
            <a:off x="7604050" y="4121888"/>
            <a:ext cx="1839433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Varun Challa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43B68-2B36-476B-815B-03726570A2EB}"/>
              </a:ext>
            </a:extLst>
          </p:cNvPr>
          <p:cNvSpPr txBox="1"/>
          <p:nvPr/>
        </p:nvSpPr>
        <p:spPr>
          <a:xfrm>
            <a:off x="7363819" y="4811064"/>
            <a:ext cx="2229294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Analyst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0868EB-A233-4B43-B363-45498B94D8FF}"/>
              </a:ext>
            </a:extLst>
          </p:cNvPr>
          <p:cNvSpPr txBox="1"/>
          <p:nvPr/>
        </p:nvSpPr>
        <p:spPr>
          <a:xfrm>
            <a:off x="9978654" y="4121888"/>
            <a:ext cx="1839433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Bryan Xiao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87FDF-8A96-4C98-8897-D0D7D102829A}"/>
              </a:ext>
            </a:extLst>
          </p:cNvPr>
          <p:cNvSpPr txBox="1"/>
          <p:nvPr/>
        </p:nvSpPr>
        <p:spPr>
          <a:xfrm>
            <a:off x="9738423" y="4793343"/>
            <a:ext cx="2229294" cy="3693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Analyst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70255-B423-47F4-A14E-CA44CA85D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28" t="1330" r="26136" b="2099"/>
          <a:stretch/>
        </p:blipFill>
        <p:spPr>
          <a:xfrm>
            <a:off x="7363247" y="1734734"/>
            <a:ext cx="2188571" cy="22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1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EBE3-9E39-435B-A537-013E7BFA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Total Vaccinations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680942B-7C09-4D6A-A0B7-BE60ED76E4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3412" y="2375647"/>
          <a:ext cx="3564979" cy="3429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2498">
                  <a:extLst>
                    <a:ext uri="{9D8B030D-6E8A-4147-A177-3AD203B41FA5}">
                      <a16:colId xmlns:a16="http://schemas.microsoft.com/office/drawing/2014/main" val="194193977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588700796"/>
                    </a:ext>
                  </a:extLst>
                </a:gridCol>
                <a:gridCol w="1421856">
                  <a:extLst>
                    <a:ext uri="{9D8B030D-6E8A-4147-A177-3AD203B41FA5}">
                      <a16:colId xmlns:a16="http://schemas.microsoft.com/office/drawing/2014/main" val="4259692777"/>
                    </a:ext>
                  </a:extLst>
                </a:gridCol>
              </a:tblGrid>
              <a:tr h="5373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Trinidad and Tobago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806976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1st Qu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68017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Senegal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42971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309145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Bulgaria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2119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3135931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224754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3rd Qu.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1476985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Hungary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799718"/>
                  </a:ext>
                </a:extLst>
              </a:tr>
              <a:tr h="537352">
                <a:tc>
                  <a:txBody>
                    <a:bodyPr/>
                    <a:lstStyle/>
                    <a:p>
                      <a:r>
                        <a:rPr lang="en-US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95721290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United States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8114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C13AB-1F02-4BD4-8B2E-FE0A0FFF61F9}"/>
              </a:ext>
            </a:extLst>
          </p:cNvPr>
          <p:cNvSpPr/>
          <p:nvPr/>
        </p:nvSpPr>
        <p:spPr>
          <a:xfrm>
            <a:off x="4649537" y="4011"/>
            <a:ext cx="7553156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3406688-63AD-4554-877D-DF1D322BC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399" y="-129454"/>
            <a:ext cx="9434889" cy="6645236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05FFB20-5E14-47D1-9D8D-542837AB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81" y="5000532"/>
            <a:ext cx="2601949" cy="1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7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91D30-3021-4F6E-AA5A-AA3D4990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Predictive Modeling</a:t>
            </a:r>
            <a:endParaRPr lang="en-US" sz="5400"/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4A18-ECA4-4210-B013-EDEA9FD9E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Ran a stepwise multiple linear regression model:</a:t>
            </a:r>
          </a:p>
          <a:p>
            <a:pPr lvl="1"/>
            <a:r>
              <a:rPr lang="en-US" sz="2200">
                <a:cs typeface="Calibri"/>
              </a:rPr>
              <a:t>Ran Total Vaccinations against all applicable variables in the entire data set</a:t>
            </a:r>
          </a:p>
          <a:p>
            <a:pPr lvl="2"/>
            <a:endParaRPr lang="en-US" sz="2200">
              <a:cs typeface="Calibri"/>
            </a:endParaRPr>
          </a:p>
          <a:p>
            <a:pPr lvl="2"/>
            <a:endParaRPr lang="en-US" sz="2200">
              <a:cs typeface="Calibri"/>
            </a:endParaRPr>
          </a:p>
          <a:p>
            <a:pPr lvl="1"/>
            <a:endParaRPr lang="en-US" sz="2200">
              <a:cs typeface="Calibri"/>
            </a:endParaRPr>
          </a:p>
          <a:p>
            <a:pPr lvl="1"/>
            <a:endParaRPr lang="en-US" sz="2200">
              <a:cs typeface="Calibri"/>
            </a:endParaRPr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F24482-B045-4615-B0C7-656C94D6A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7" t="54527" r="64047" b="11398"/>
          <a:stretch/>
        </p:blipFill>
        <p:spPr>
          <a:xfrm>
            <a:off x="4856002" y="1496180"/>
            <a:ext cx="6703284" cy="39918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1063DB-A97B-4D8D-871D-2C3A1DD96F12}"/>
              </a:ext>
            </a:extLst>
          </p:cNvPr>
          <p:cNvSpPr/>
          <p:nvPr/>
        </p:nvSpPr>
        <p:spPr>
          <a:xfrm>
            <a:off x="4746201" y="3259689"/>
            <a:ext cx="2072069" cy="116724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7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8FE37-4ABA-4384-9F36-37924182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Calibri Light"/>
              </a:rPr>
              <a:t>Hypothesis 1 Summary 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D0B03-7CE1-4F88-A576-319038DE2F92}"/>
              </a:ext>
            </a:extLst>
          </p:cNvPr>
          <p:cNvSpPr txBox="1"/>
          <p:nvPr/>
        </p:nvSpPr>
        <p:spPr>
          <a:xfrm>
            <a:off x="4580210" y="1187240"/>
            <a:ext cx="706939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More developed countries like the United States and China are seeing favorable vaccination results and progress towards total vaccination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Countries where vaccines were manufactured have greater vaccination outcomes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C02 Emissions and Health Expenditure are statistically significant in regards to total vaccination outcomes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Our data set is not very linearly correlated so we had to move to other methods of analysis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1851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8FE37-4ABA-4384-9F36-37924182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Calibri Light"/>
              </a:rPr>
              <a:t>Hypothesis 2 </a:t>
            </a:r>
            <a:endParaRPr lang="en-US" sz="4000" b="1">
              <a:solidFill>
                <a:srgbClr val="FFFFF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B912E9-7B96-4143-9535-E86E87193D36}"/>
              </a:ext>
            </a:extLst>
          </p:cNvPr>
          <p:cNvGrpSpPr/>
          <p:nvPr/>
        </p:nvGrpSpPr>
        <p:grpSpPr>
          <a:xfrm>
            <a:off x="4905052" y="1477350"/>
            <a:ext cx="6666833" cy="4000099"/>
            <a:chOff x="3756441" y="820218"/>
            <a:chExt cx="3414946" cy="20489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250A0F-04ED-4840-993E-880E6B220C1B}"/>
                </a:ext>
              </a:extLst>
            </p:cNvPr>
            <p:cNvSpPr/>
            <p:nvPr/>
          </p:nvSpPr>
          <p:spPr>
            <a:xfrm>
              <a:off x="3756441" y="820218"/>
              <a:ext cx="3414946" cy="204896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5A35F2-2043-4698-83EF-6D38AD733E48}"/>
                </a:ext>
              </a:extLst>
            </p:cNvPr>
            <p:cNvSpPr txBox="1"/>
            <p:nvPr/>
          </p:nvSpPr>
          <p:spPr>
            <a:xfrm>
              <a:off x="3756441" y="820218"/>
              <a:ext cx="3414946" cy="2048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rmAutofit/>
            </a:bodyPr>
            <a:lstStyle/>
            <a:p>
              <a:pPr marL="0" lvl="0" indent="0" algn="ctr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0" kern="1200"/>
                <a:t>Certain vaccine types have higher success in the implementati</a:t>
              </a:r>
              <a:r>
                <a:rPr lang="en-US" sz="5000" b="0" kern="1200"/>
                <a:t>on phase</a:t>
              </a:r>
              <a:r>
                <a:rPr lang="en-US" sz="5000" b="0" kern="1200">
                  <a:latin typeface="Calibri Light" panose="020F0302020204030204"/>
                </a:rPr>
                <a:t> but are not universally feasible</a:t>
              </a:r>
              <a:endParaRPr lang="en-US" sz="5000" b="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974847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CA57C-55EB-495B-9690-49D2517CEF6A}"/>
              </a:ext>
            </a:extLst>
          </p:cNvPr>
          <p:cNvSpPr txBox="1"/>
          <p:nvPr/>
        </p:nvSpPr>
        <p:spPr>
          <a:xfrm>
            <a:off x="387928" y="415636"/>
            <a:ext cx="227214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Main Study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1C7ED-4008-4E33-957C-CFEC5E32A640}"/>
              </a:ext>
            </a:extLst>
          </p:cNvPr>
          <p:cNvSpPr txBox="1"/>
          <p:nvPr/>
        </p:nvSpPr>
        <p:spPr>
          <a:xfrm>
            <a:off x="3352801" y="415636"/>
            <a:ext cx="159789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Sub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8127-84C7-400F-B857-F4246830DCDA}"/>
              </a:ext>
            </a:extLst>
          </p:cNvPr>
          <p:cNvSpPr txBox="1"/>
          <p:nvPr/>
        </p:nvSpPr>
        <p:spPr>
          <a:xfrm>
            <a:off x="5703456" y="415636"/>
            <a:ext cx="307571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Components Of Sub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95F0F-2616-49D0-9155-1E6EC1D51D5D}"/>
              </a:ext>
            </a:extLst>
          </p:cNvPr>
          <p:cNvSpPr txBox="1"/>
          <p:nvPr/>
        </p:nvSpPr>
        <p:spPr>
          <a:xfrm>
            <a:off x="9282546" y="415636"/>
            <a:ext cx="266007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Analysis To Be Performed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F89D24-CEED-4D6C-920F-ABB65DD92E35}"/>
              </a:ext>
            </a:extLst>
          </p:cNvPr>
          <p:cNvSpPr/>
          <p:nvPr/>
        </p:nvSpPr>
        <p:spPr>
          <a:xfrm>
            <a:off x="82351" y="2958830"/>
            <a:ext cx="2170545" cy="1209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What are the factors impacting COVID-19 vaccination progress in countries?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E283E5-7817-493A-9788-D3C3E3B2F774}"/>
              </a:ext>
            </a:extLst>
          </p:cNvPr>
          <p:cNvSpPr/>
          <p:nvPr/>
        </p:nvSpPr>
        <p:spPr>
          <a:xfrm>
            <a:off x="3055842" y="1971701"/>
            <a:ext cx="2509982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Which elements are key factors and indicators of vaccination progress?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1C845C-0229-470C-9649-781F28CAF21E}"/>
              </a:ext>
            </a:extLst>
          </p:cNvPr>
          <p:cNvSpPr/>
          <p:nvPr/>
        </p:nvSpPr>
        <p:spPr>
          <a:xfrm>
            <a:off x="6209752" y="2160111"/>
            <a:ext cx="2406071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What is the current distribution level of various vaccine types?</a:t>
            </a:r>
            <a:endParaRPr lang="en-US" sz="1400" i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F61745-1AE3-4FD7-BF43-FDF837128115}"/>
              </a:ext>
            </a:extLst>
          </p:cNvPr>
          <p:cNvSpPr/>
          <p:nvPr/>
        </p:nvSpPr>
        <p:spPr>
          <a:xfrm>
            <a:off x="6250532" y="119363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Do countries with different population age distributions see different vaccination rates?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79679D-295F-4DDE-B2B4-72129466E196}"/>
              </a:ext>
            </a:extLst>
          </p:cNvPr>
          <p:cNvSpPr/>
          <p:nvPr/>
        </p:nvSpPr>
        <p:spPr>
          <a:xfrm>
            <a:off x="6445278" y="4878678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  <a:cs typeface="Calibri"/>
              </a:rPr>
              <a:t>How does different types of vaccines affect vaccination progress?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6A299D-94DB-47EE-8A54-9B9C0538B380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>
            <a:off x="2252896" y="3563813"/>
            <a:ext cx="908021" cy="17351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BF627F-CB91-43FB-B850-1545DB17DB8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252896" y="2576684"/>
            <a:ext cx="802946" cy="9871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E28899F-BB7B-4E87-8544-1860241B39A7}"/>
              </a:ext>
            </a:extLst>
          </p:cNvPr>
          <p:cNvSpPr/>
          <p:nvPr/>
        </p:nvSpPr>
        <p:spPr>
          <a:xfrm>
            <a:off x="9553776" y="1297558"/>
            <a:ext cx="1995054" cy="6350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Clustering methodology 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F833675-D5A2-49C1-BB0A-FE93EDA77B1C}"/>
              </a:ext>
            </a:extLst>
          </p:cNvPr>
          <p:cNvSpPr/>
          <p:nvPr/>
        </p:nvSpPr>
        <p:spPr>
          <a:xfrm>
            <a:off x="9358745" y="2168607"/>
            <a:ext cx="2507674" cy="806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Descriptive analytics and bar plots to find comparative lenses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59209E-EF53-4DFE-9719-7ACD877A75EA}"/>
              </a:ext>
            </a:extLst>
          </p:cNvPr>
          <p:cNvSpPr/>
          <p:nvPr/>
        </p:nvSpPr>
        <p:spPr>
          <a:xfrm>
            <a:off x="9432548" y="3241319"/>
            <a:ext cx="2237509" cy="863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Linear regression models to explain correlation patterns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FA40E3A-C990-4AC5-8035-A39CF279CA89}"/>
              </a:ext>
            </a:extLst>
          </p:cNvPr>
          <p:cNvSpPr/>
          <p:nvPr/>
        </p:nvSpPr>
        <p:spPr>
          <a:xfrm>
            <a:off x="9432548" y="4951185"/>
            <a:ext cx="2377209" cy="695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Multivariable regression model,</a:t>
            </a:r>
          </a:p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Regression tree model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EA82D8-BE2C-4AFC-A771-D0B5C64F5291}"/>
              </a:ext>
            </a:extLst>
          </p:cNvPr>
          <p:cNvCxnSpPr>
            <a:cxnSpLocks/>
            <a:stCxn id="17" idx="3"/>
            <a:endCxn id="45" idx="1"/>
          </p:cNvCxnSpPr>
          <p:nvPr/>
        </p:nvCxnSpPr>
        <p:spPr>
          <a:xfrm>
            <a:off x="8421077" y="1613892"/>
            <a:ext cx="1132699" cy="1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6E475C-FA78-4DE4-B3C4-FD0A3E1310A7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>
          <a:xfrm flipV="1">
            <a:off x="8615823" y="2571991"/>
            <a:ext cx="742922" cy="8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3D9838-E009-4DB6-B3C6-D65C9CDF91FE}"/>
              </a:ext>
            </a:extLst>
          </p:cNvPr>
          <p:cNvCxnSpPr>
            <a:cxnSpLocks/>
            <a:stCxn id="61" idx="3"/>
            <a:endCxn id="48" idx="1"/>
          </p:cNvCxnSpPr>
          <p:nvPr/>
        </p:nvCxnSpPr>
        <p:spPr>
          <a:xfrm>
            <a:off x="8422538" y="3672832"/>
            <a:ext cx="101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3237EE-87C2-402A-81F3-FB215EC2ECCE}"/>
              </a:ext>
            </a:extLst>
          </p:cNvPr>
          <p:cNvCxnSpPr>
            <a:cxnSpLocks/>
            <a:stCxn id="18" idx="3"/>
            <a:endCxn id="50" idx="1"/>
          </p:cNvCxnSpPr>
          <p:nvPr/>
        </p:nvCxnSpPr>
        <p:spPr>
          <a:xfrm>
            <a:off x="8615823" y="5298935"/>
            <a:ext cx="8167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473EBF-E7B0-41A0-A014-5E85FEA6DD42}"/>
              </a:ext>
            </a:extLst>
          </p:cNvPr>
          <p:cNvSpPr/>
          <p:nvPr/>
        </p:nvSpPr>
        <p:spPr>
          <a:xfrm>
            <a:off x="6251993" y="325257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How does GDP affect vaccination rates by country?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8D6516-6546-467F-BB4B-C2984C5ED0CF}"/>
              </a:ext>
            </a:extLst>
          </p:cNvPr>
          <p:cNvSpPr/>
          <p:nvPr/>
        </p:nvSpPr>
        <p:spPr>
          <a:xfrm>
            <a:off x="3160917" y="4693953"/>
            <a:ext cx="2544617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Which factors of developed countries translate to a particularly effective vaccine rollout?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AC21C3-EAD1-4B64-B7E0-45E1687755F7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5565824" y="2576684"/>
            <a:ext cx="686169" cy="1096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08B7B9-33DE-4562-9A69-46AE7AF8E213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565824" y="1613892"/>
            <a:ext cx="684708" cy="962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821BE-2B30-45EB-99D0-CBF4F76C018B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5565824" y="2576684"/>
            <a:ext cx="643928" cy="36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B72862-86D3-426E-9476-7A6B8EED1A40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 flipV="1">
            <a:off x="5705534" y="5298935"/>
            <a:ext cx="739744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592926C-C0F9-41F0-8629-139139FF79E3}"/>
              </a:ext>
            </a:extLst>
          </p:cNvPr>
          <p:cNvSpPr/>
          <p:nvPr/>
        </p:nvSpPr>
        <p:spPr>
          <a:xfrm>
            <a:off x="6280263" y="2129622"/>
            <a:ext cx="2170545" cy="9153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9904E2-045F-4F19-B5FA-87469505EB52}"/>
              </a:ext>
            </a:extLst>
          </p:cNvPr>
          <p:cNvSpPr/>
          <p:nvPr/>
        </p:nvSpPr>
        <p:spPr>
          <a:xfrm>
            <a:off x="6393673" y="4753991"/>
            <a:ext cx="2222150" cy="11077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542A-2902-42CC-8A29-09955CF9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rgbClr val="000000"/>
                </a:solidFill>
                <a:cs typeface="Calibri Light"/>
              </a:rPr>
              <a:t>Count of Countries for Types of Vaccine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6FB845-09B2-4405-A45C-E9185C205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06AA452-7E3E-4D64-BCB9-B00E9F6D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9" y="1130522"/>
            <a:ext cx="11526252" cy="53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92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542A-2902-42CC-8A29-09955CF9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69" y="249378"/>
            <a:ext cx="10515600" cy="1643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Total Vaccinations by Types of Vaccines</a:t>
            </a:r>
            <a:endParaRPr lang="en-US">
              <a:ea typeface="+mj-lt"/>
              <a:cs typeface="+mj-lt"/>
            </a:endParaRPr>
          </a:p>
          <a:p>
            <a:endParaRPr lang="en-US" sz="480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7DB7EA0-4F3E-4CF4-B5DE-7A958944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25" y="1501702"/>
            <a:ext cx="11676991" cy="5098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208550-A0DE-4535-81C4-99ABFC0AE5A5}"/>
              </a:ext>
            </a:extLst>
          </p:cNvPr>
          <p:cNvSpPr txBox="1"/>
          <p:nvPr/>
        </p:nvSpPr>
        <p:spPr>
          <a:xfrm>
            <a:off x="1259508" y="4573152"/>
            <a:ext cx="109321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cs typeface="Calibri"/>
              </a:rPr>
              <a:t>58,845,211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92981-364C-43C2-8C51-ACBEE6CEB8B3}"/>
              </a:ext>
            </a:extLst>
          </p:cNvPr>
          <p:cNvSpPr txBox="1"/>
          <p:nvPr/>
        </p:nvSpPr>
        <p:spPr>
          <a:xfrm>
            <a:off x="2450680" y="5186254"/>
            <a:ext cx="10115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cs typeface="Calibri"/>
              </a:rPr>
              <a:t>25,685,011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1D7B2-2A04-4ED7-AF13-F70C798AC99E}"/>
              </a:ext>
            </a:extLst>
          </p:cNvPr>
          <p:cNvSpPr txBox="1"/>
          <p:nvPr/>
        </p:nvSpPr>
        <p:spPr>
          <a:xfrm>
            <a:off x="3606818" y="3898737"/>
            <a:ext cx="102341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cs typeface="Calibri"/>
              </a:rPr>
              <a:t>95,850,177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95722-13B6-4C7B-9CAF-DF6088AC4338}"/>
              </a:ext>
            </a:extLst>
          </p:cNvPr>
          <p:cNvSpPr txBox="1"/>
          <p:nvPr/>
        </p:nvSpPr>
        <p:spPr>
          <a:xfrm>
            <a:off x="4666610" y="2926529"/>
            <a:ext cx="114035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cs typeface="Calibri"/>
              </a:rPr>
              <a:t>151,900,319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D8E2A-13D6-4194-8C54-B56A81113756}"/>
              </a:ext>
            </a:extLst>
          </p:cNvPr>
          <p:cNvSpPr txBox="1"/>
          <p:nvPr/>
        </p:nvSpPr>
        <p:spPr>
          <a:xfrm>
            <a:off x="5805230" y="3276873"/>
            <a:ext cx="114035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cs typeface="Calibri"/>
              </a:rPr>
              <a:t>132,556,759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B79A3-5330-4286-994D-EC61CD8DCC2E}"/>
              </a:ext>
            </a:extLst>
          </p:cNvPr>
          <p:cNvSpPr txBox="1"/>
          <p:nvPr/>
        </p:nvSpPr>
        <p:spPr>
          <a:xfrm>
            <a:off x="6996401" y="1989355"/>
            <a:ext cx="114035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cs typeface="Calibri"/>
              </a:rPr>
              <a:t>200,884,644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E38F0-373A-4387-9895-70059E5A8FE2}"/>
              </a:ext>
            </a:extLst>
          </p:cNvPr>
          <p:cNvSpPr txBox="1"/>
          <p:nvPr/>
        </p:nvSpPr>
        <p:spPr>
          <a:xfrm>
            <a:off x="8135021" y="4380458"/>
            <a:ext cx="100884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cs typeface="Calibri"/>
              </a:rPr>
              <a:t>70,291,163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0008B2-A14F-4E74-9B11-117CD11EC57A}"/>
              </a:ext>
            </a:extLst>
          </p:cNvPr>
          <p:cNvSpPr txBox="1"/>
          <p:nvPr/>
        </p:nvSpPr>
        <p:spPr>
          <a:xfrm>
            <a:off x="9256123" y="4108940"/>
            <a:ext cx="111407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cs typeface="Calibri"/>
              </a:rPr>
              <a:t>86,184,483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1A7CD9-CCB7-4D43-B891-F5167BFCD683}"/>
              </a:ext>
            </a:extLst>
          </p:cNvPr>
          <p:cNvSpPr txBox="1"/>
          <p:nvPr/>
        </p:nvSpPr>
        <p:spPr>
          <a:xfrm>
            <a:off x="10429778" y="5396455"/>
            <a:ext cx="111407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cs typeface="Calibri"/>
              </a:rPr>
              <a:t>15,587,867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37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6862-AD0D-41A7-9361-66912003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99" y="15249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Classification Tree for Oxford Astra Zeneca</a:t>
            </a:r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D1F7DF5-622B-4747-BA62-29E76A4AA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386" y="1273833"/>
            <a:ext cx="9137090" cy="51396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A5175-45E8-4AA5-AD86-F550D92D5A1D}"/>
              </a:ext>
            </a:extLst>
          </p:cNvPr>
          <p:cNvSpPr txBox="1"/>
          <p:nvPr/>
        </p:nvSpPr>
        <p:spPr>
          <a:xfrm>
            <a:off x="301297" y="1904124"/>
            <a:ext cx="36190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Number of Astra Zeneca = False is 31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C86A2-9BBC-4D7C-8662-3DA750368333}"/>
              </a:ext>
            </a:extLst>
          </p:cNvPr>
          <p:cNvSpPr txBox="1"/>
          <p:nvPr/>
        </p:nvSpPr>
        <p:spPr>
          <a:xfrm>
            <a:off x="304034" y="1486447"/>
            <a:ext cx="3566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Number of Astra Zeneca = True is 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D84E0-862A-4FF0-8FCC-0D415A105D01}"/>
              </a:ext>
            </a:extLst>
          </p:cNvPr>
          <p:cNvSpPr txBox="1"/>
          <p:nvPr/>
        </p:nvSpPr>
        <p:spPr>
          <a:xfrm>
            <a:off x="6616262" y="1711434"/>
            <a:ext cx="658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Yes</a:t>
            </a:r>
          </a:p>
          <a:p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5193C-FB41-4E45-A973-24A5D9FE3FE5}"/>
              </a:ext>
            </a:extLst>
          </p:cNvPr>
          <p:cNvSpPr txBox="1"/>
          <p:nvPr/>
        </p:nvSpPr>
        <p:spPr>
          <a:xfrm>
            <a:off x="9576676" y="1711434"/>
            <a:ext cx="676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683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6862-AD0D-41A7-9361-66912003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25" y="17178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Classification Tree for Pfizer</a:t>
            </a:r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6705222D-83E9-4A0D-B27A-DFE42998B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456" y="1098660"/>
            <a:ext cx="9426125" cy="53060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D64B9-85DA-4049-A336-3FCCED474DC2}"/>
              </a:ext>
            </a:extLst>
          </p:cNvPr>
          <p:cNvSpPr txBox="1"/>
          <p:nvPr/>
        </p:nvSpPr>
        <p:spPr>
          <a:xfrm>
            <a:off x="467710" y="1387366"/>
            <a:ext cx="3040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Number of Pfizer = True is 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4D87A-36C4-4547-B1EA-18739EFC3E10}"/>
              </a:ext>
            </a:extLst>
          </p:cNvPr>
          <p:cNvSpPr txBox="1"/>
          <p:nvPr/>
        </p:nvSpPr>
        <p:spPr>
          <a:xfrm>
            <a:off x="467711" y="1763986"/>
            <a:ext cx="302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Number of Pfizer = False is 27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E13C3-0399-45A1-BB5C-4D9A9E217F95}"/>
              </a:ext>
            </a:extLst>
          </p:cNvPr>
          <p:cNvSpPr txBox="1"/>
          <p:nvPr/>
        </p:nvSpPr>
        <p:spPr>
          <a:xfrm>
            <a:off x="9594193" y="1580055"/>
            <a:ext cx="676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13F20-D1D7-4B8F-8C9C-707BA5142057}"/>
              </a:ext>
            </a:extLst>
          </p:cNvPr>
          <p:cNvSpPr txBox="1"/>
          <p:nvPr/>
        </p:nvSpPr>
        <p:spPr>
          <a:xfrm>
            <a:off x="6546193" y="1580055"/>
            <a:ext cx="658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Yes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658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6FD50380-4FD6-437F-93AA-8115C1776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870" y="1510319"/>
            <a:ext cx="8786746" cy="49469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86862-AD0D-41A7-9361-66912003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25" y="17178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Classification Tree for Moderna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22B73-11DD-4235-B7D8-B7502E8785BF}"/>
              </a:ext>
            </a:extLst>
          </p:cNvPr>
          <p:cNvSpPr txBox="1"/>
          <p:nvPr/>
        </p:nvSpPr>
        <p:spPr>
          <a:xfrm>
            <a:off x="239986" y="1693917"/>
            <a:ext cx="3268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Number of Moderna = True is 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0C37F-1140-4C10-8E53-23622FCAAED7}"/>
              </a:ext>
            </a:extLst>
          </p:cNvPr>
          <p:cNvSpPr txBox="1"/>
          <p:nvPr/>
        </p:nvSpPr>
        <p:spPr>
          <a:xfrm>
            <a:off x="239986" y="2070538"/>
            <a:ext cx="3268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Number of Moderna = False is 47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E2490-390A-4F9D-AF14-EBA7472B9A70}"/>
              </a:ext>
            </a:extLst>
          </p:cNvPr>
          <p:cNvSpPr txBox="1"/>
          <p:nvPr/>
        </p:nvSpPr>
        <p:spPr>
          <a:xfrm>
            <a:off x="4654331" y="1886606"/>
            <a:ext cx="658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Yes</a:t>
            </a:r>
          </a:p>
          <a:p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EB605-93E0-4BE4-9816-8020BD9D97E5}"/>
              </a:ext>
            </a:extLst>
          </p:cNvPr>
          <p:cNvSpPr txBox="1"/>
          <p:nvPr/>
        </p:nvSpPr>
        <p:spPr>
          <a:xfrm>
            <a:off x="7895021" y="1886606"/>
            <a:ext cx="658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No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06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8314-D6B4-4CAB-91A9-E299710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accent5"/>
                </a:solidFill>
                <a:cs typeface="Calibri Light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F0B85E-4756-4560-9C4F-10695A44D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058370"/>
              </p:ext>
            </p:extLst>
          </p:nvPr>
        </p:nvGraphicFramePr>
        <p:xfrm>
          <a:off x="5067377" y="588104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ABF20355-8920-4A6F-982C-DCE2F4F318F3}"/>
              </a:ext>
            </a:extLst>
          </p:cNvPr>
          <p:cNvGrpSpPr/>
          <p:nvPr/>
        </p:nvGrpSpPr>
        <p:grpSpPr>
          <a:xfrm>
            <a:off x="-1228428" y="-269476"/>
            <a:ext cx="6452882" cy="6879886"/>
            <a:chOff x="-1228428" y="-269476"/>
            <a:chExt cx="6452882" cy="687988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FD4C68A-A2E2-4C91-9BE3-D7F61AE15E64}"/>
                </a:ext>
              </a:extLst>
            </p:cNvPr>
            <p:cNvSpPr/>
            <p:nvPr/>
          </p:nvSpPr>
          <p:spPr>
            <a:xfrm rot="-960000">
              <a:off x="324821" y="-269476"/>
              <a:ext cx="4745619" cy="3318074"/>
            </a:xfrm>
            <a:prstGeom prst="ellipse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5B36BF5-CB7D-4462-AFE1-0ED30A57E100}"/>
                </a:ext>
              </a:extLst>
            </p:cNvPr>
            <p:cNvSpPr/>
            <p:nvPr/>
          </p:nvSpPr>
          <p:spPr>
            <a:xfrm rot="1800000">
              <a:off x="-868029" y="2391446"/>
              <a:ext cx="5488326" cy="408007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866A1B-01D9-4777-9B33-A28838344FC2}"/>
                </a:ext>
              </a:extLst>
            </p:cNvPr>
            <p:cNvSpPr/>
            <p:nvPr/>
          </p:nvSpPr>
          <p:spPr>
            <a:xfrm rot="9120000">
              <a:off x="-1228428" y="2838994"/>
              <a:ext cx="6452882" cy="377141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488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BBBF-2383-4D9B-8311-2BAF3B4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Cost of different COVID vaccines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5F9FC-6129-43A9-883A-9CA7EFDF309C}"/>
              </a:ext>
            </a:extLst>
          </p:cNvPr>
          <p:cNvSpPr txBox="1"/>
          <p:nvPr/>
        </p:nvSpPr>
        <p:spPr>
          <a:xfrm>
            <a:off x="3503" y="6554952"/>
            <a:ext cx="1218499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Source: </a:t>
            </a:r>
            <a:r>
              <a:rPr lang="en-US" sz="900">
                <a:ea typeface="+mn-lt"/>
                <a:cs typeface="+mn-lt"/>
              </a:rPr>
              <a:t>Terry, M. (2021, April 23). </a:t>
            </a:r>
            <a:r>
              <a:rPr lang="en-US" sz="900" i="1">
                <a:ea typeface="+mn-lt"/>
                <a:cs typeface="+mn-lt"/>
              </a:rPr>
              <a:t>UPDATED Comparing COVID-19 Vaccines: Timelines, Types and Prices</a:t>
            </a:r>
            <a:r>
              <a:rPr lang="en-US" sz="900">
                <a:ea typeface="+mn-lt"/>
                <a:cs typeface="+mn-lt"/>
              </a:rPr>
              <a:t>. BioSpace. </a:t>
            </a:r>
            <a:r>
              <a:rPr lang="en-US" sz="900">
                <a:ea typeface="+mn-lt"/>
                <a:cs typeface="+mn-lt"/>
                <a:hlinkClick r:id="rId2"/>
              </a:rPr>
              <a:t>https://www.biospace.com/article/comparing-covid-19-vaccines-pfizer-biontech-moderna-astrazeneca-oxford-j-and-j-russia-s-sputnik-v/</a:t>
            </a:r>
            <a:r>
              <a:rPr lang="en-US" sz="900">
                <a:ea typeface="+mn-lt"/>
                <a:cs typeface="+mn-lt"/>
              </a:rPr>
              <a:t>. </a:t>
            </a:r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E4496-BD3B-4FC8-8EFB-E9742E61C081}"/>
              </a:ext>
            </a:extLst>
          </p:cNvPr>
          <p:cNvSpPr txBox="1"/>
          <p:nvPr/>
        </p:nvSpPr>
        <p:spPr>
          <a:xfrm>
            <a:off x="-34745" y="6317885"/>
            <a:ext cx="12184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cs typeface="Calibri"/>
              </a:rPr>
              <a:t>*Data current as of article publication data. Prices presented in USD per dose and are subject to variation across markets.</a:t>
            </a:r>
          </a:p>
          <a:p>
            <a:endParaRPr lang="en-US" sz="900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DAFB93-3E72-45B8-8B09-CAC3D64814D7}"/>
              </a:ext>
            </a:extLst>
          </p:cNvPr>
          <p:cNvSpPr/>
          <p:nvPr/>
        </p:nvSpPr>
        <p:spPr>
          <a:xfrm>
            <a:off x="955675" y="1520605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Pfizer-BioNTech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C99D60-31F9-4849-90C3-6EFDCF5832C0}"/>
              </a:ext>
            </a:extLst>
          </p:cNvPr>
          <p:cNvSpPr/>
          <p:nvPr/>
        </p:nvSpPr>
        <p:spPr>
          <a:xfrm>
            <a:off x="4371536" y="1520604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Moderna</a:t>
            </a:r>
            <a:endParaRPr lang="en-US" b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C14CA9-91C8-45C9-B7E2-7D09D7E6D3FE}"/>
              </a:ext>
            </a:extLst>
          </p:cNvPr>
          <p:cNvSpPr/>
          <p:nvPr/>
        </p:nvSpPr>
        <p:spPr>
          <a:xfrm>
            <a:off x="7796157" y="1520604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AstraZeneca-</a:t>
            </a:r>
          </a:p>
          <a:p>
            <a:pPr algn="ctr"/>
            <a:r>
              <a:rPr lang="en-US" b="1">
                <a:cs typeface="Calibri"/>
              </a:rPr>
              <a:t>Oxford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41DD1E-9860-43A6-BE67-C1601F1B3C51}"/>
              </a:ext>
            </a:extLst>
          </p:cNvPr>
          <p:cNvSpPr/>
          <p:nvPr/>
        </p:nvSpPr>
        <p:spPr>
          <a:xfrm>
            <a:off x="981950" y="3832880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Johnson &amp; Johnson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89C91D-BBB5-4410-8CEE-6A7E436A75F4}"/>
              </a:ext>
            </a:extLst>
          </p:cNvPr>
          <p:cNvSpPr/>
          <p:nvPr/>
        </p:nvSpPr>
        <p:spPr>
          <a:xfrm>
            <a:off x="4397811" y="3832879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Sputnik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42C672-B9FB-4616-B19C-82F3D6D28B67}"/>
              </a:ext>
            </a:extLst>
          </p:cNvPr>
          <p:cNvSpPr/>
          <p:nvPr/>
        </p:nvSpPr>
        <p:spPr>
          <a:xfrm>
            <a:off x="7822432" y="3832879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Sinovac</a:t>
            </a:r>
            <a:endParaRPr lang="en-US">
              <a:cs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A47D2-0A29-46D0-AC9C-16FA1C070A23}"/>
              </a:ext>
            </a:extLst>
          </p:cNvPr>
          <p:cNvSpPr txBox="1"/>
          <p:nvPr/>
        </p:nvSpPr>
        <p:spPr>
          <a:xfrm>
            <a:off x="1019503" y="2569779"/>
            <a:ext cx="17096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$19.50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3C772-86D6-4ABB-B77A-DB36E6949ADA}"/>
              </a:ext>
            </a:extLst>
          </p:cNvPr>
          <p:cNvSpPr txBox="1"/>
          <p:nvPr/>
        </p:nvSpPr>
        <p:spPr>
          <a:xfrm>
            <a:off x="4435364" y="2569778"/>
            <a:ext cx="17096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$25-37</a:t>
            </a:r>
            <a:endParaRPr lang="en-US" sz="4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481926-12A8-4B27-9FAB-561289767C07}"/>
              </a:ext>
            </a:extLst>
          </p:cNvPr>
          <p:cNvSpPr txBox="1"/>
          <p:nvPr/>
        </p:nvSpPr>
        <p:spPr>
          <a:xfrm>
            <a:off x="7886259" y="2525984"/>
            <a:ext cx="44336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$2.15 (EU)</a:t>
            </a:r>
          </a:p>
          <a:p>
            <a:r>
              <a:rPr lang="en-US" sz="2400" b="1">
                <a:cs typeface="Calibri"/>
              </a:rPr>
              <a:t>$3-4 (US)</a:t>
            </a:r>
          </a:p>
          <a:p>
            <a:r>
              <a:rPr lang="en-US" sz="2400" b="1">
                <a:cs typeface="Calibri"/>
              </a:rPr>
              <a:t>$5.25 (South Africa)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606EE-55E8-4DED-993B-890C32B6BAE3}"/>
              </a:ext>
            </a:extLst>
          </p:cNvPr>
          <p:cNvSpPr txBox="1"/>
          <p:nvPr/>
        </p:nvSpPr>
        <p:spPr>
          <a:xfrm>
            <a:off x="7818526" y="4838259"/>
            <a:ext cx="29534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$60 (China)</a:t>
            </a:r>
          </a:p>
          <a:p>
            <a:r>
              <a:rPr lang="en-US" sz="3600" b="1">
                <a:cs typeface="Calibri"/>
              </a:rPr>
              <a:t>$29.75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3CA86-152C-4B6E-8F78-CA01A227A241}"/>
              </a:ext>
            </a:extLst>
          </p:cNvPr>
          <p:cNvSpPr txBox="1"/>
          <p:nvPr/>
        </p:nvSpPr>
        <p:spPr>
          <a:xfrm>
            <a:off x="4785706" y="4838258"/>
            <a:ext cx="10703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$10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F85FD-694B-4A0E-89FB-C16244C30569}"/>
              </a:ext>
            </a:extLst>
          </p:cNvPr>
          <p:cNvSpPr txBox="1"/>
          <p:nvPr/>
        </p:nvSpPr>
        <p:spPr>
          <a:xfrm>
            <a:off x="1343567" y="4838257"/>
            <a:ext cx="10703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$10</a:t>
            </a:r>
          </a:p>
        </p:txBody>
      </p:sp>
    </p:spTree>
    <p:extLst>
      <p:ext uri="{BB962C8B-B14F-4D97-AF65-F5344CB8AC3E}">
        <p14:creationId xmlns:p14="http://schemas.microsoft.com/office/powerpoint/2010/main" val="2130113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BBBF-2383-4D9B-8311-2BAF3B4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Efficacy of different COVID vaccines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5F9FC-6129-43A9-883A-9CA7EFDF309C}"/>
              </a:ext>
            </a:extLst>
          </p:cNvPr>
          <p:cNvSpPr txBox="1"/>
          <p:nvPr/>
        </p:nvSpPr>
        <p:spPr>
          <a:xfrm>
            <a:off x="3503" y="6554952"/>
            <a:ext cx="1218499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Source: </a:t>
            </a:r>
            <a:r>
              <a:rPr lang="en-US" sz="900">
                <a:ea typeface="+mn-lt"/>
                <a:cs typeface="+mn-lt"/>
              </a:rPr>
              <a:t>Terry, M. (2021, April 23). </a:t>
            </a:r>
            <a:r>
              <a:rPr lang="en-US" sz="900" i="1">
                <a:ea typeface="+mn-lt"/>
                <a:cs typeface="+mn-lt"/>
              </a:rPr>
              <a:t>UPDATED Comparing COVID-19 Vaccines: Timelines, Types and Prices</a:t>
            </a:r>
            <a:r>
              <a:rPr lang="en-US" sz="900">
                <a:ea typeface="+mn-lt"/>
                <a:cs typeface="+mn-lt"/>
              </a:rPr>
              <a:t>. BioSpace. </a:t>
            </a:r>
            <a:r>
              <a:rPr lang="en-US" sz="900">
                <a:ea typeface="+mn-lt"/>
                <a:cs typeface="+mn-lt"/>
                <a:hlinkClick r:id="rId2"/>
              </a:rPr>
              <a:t>https://www.biospace.com/article/comparing-covid-19-vaccines-pfizer-biontech-moderna-astrazeneca-oxford-j-and-j-russia-s-sputnik-v/</a:t>
            </a:r>
            <a:r>
              <a:rPr lang="en-US" sz="900">
                <a:ea typeface="+mn-lt"/>
                <a:cs typeface="+mn-lt"/>
              </a:rPr>
              <a:t>. </a:t>
            </a:r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E4496-BD3B-4FC8-8EFB-E9742E61C081}"/>
              </a:ext>
            </a:extLst>
          </p:cNvPr>
          <p:cNvSpPr txBox="1"/>
          <p:nvPr/>
        </p:nvSpPr>
        <p:spPr>
          <a:xfrm>
            <a:off x="-34745" y="6317885"/>
            <a:ext cx="1218499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cs typeface="Calibri"/>
              </a:rPr>
              <a:t>*Data current as of article publication data. Efficacy rates dependent on clinical trials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DAFB93-3E72-45B8-8B09-CAC3D64814D7}"/>
              </a:ext>
            </a:extLst>
          </p:cNvPr>
          <p:cNvSpPr/>
          <p:nvPr/>
        </p:nvSpPr>
        <p:spPr>
          <a:xfrm>
            <a:off x="955675" y="1520605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Pfizer-BioNTech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C99D60-31F9-4849-90C3-6EFDCF5832C0}"/>
              </a:ext>
            </a:extLst>
          </p:cNvPr>
          <p:cNvSpPr/>
          <p:nvPr/>
        </p:nvSpPr>
        <p:spPr>
          <a:xfrm>
            <a:off x="4371536" y="1520604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Moderna</a:t>
            </a:r>
            <a:endParaRPr lang="en-US" b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C14CA9-91C8-45C9-B7E2-7D09D7E6D3FE}"/>
              </a:ext>
            </a:extLst>
          </p:cNvPr>
          <p:cNvSpPr/>
          <p:nvPr/>
        </p:nvSpPr>
        <p:spPr>
          <a:xfrm>
            <a:off x="7796157" y="1520604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AstraZeneca-</a:t>
            </a:r>
          </a:p>
          <a:p>
            <a:pPr algn="ctr"/>
            <a:r>
              <a:rPr lang="en-US" b="1">
                <a:cs typeface="Calibri"/>
              </a:rPr>
              <a:t>Oxford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41DD1E-9860-43A6-BE67-C1601F1B3C51}"/>
              </a:ext>
            </a:extLst>
          </p:cNvPr>
          <p:cNvSpPr/>
          <p:nvPr/>
        </p:nvSpPr>
        <p:spPr>
          <a:xfrm>
            <a:off x="981950" y="3832880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Johnson &amp; Johnson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89C91D-BBB5-4410-8CEE-6A7E436A75F4}"/>
              </a:ext>
            </a:extLst>
          </p:cNvPr>
          <p:cNvSpPr/>
          <p:nvPr/>
        </p:nvSpPr>
        <p:spPr>
          <a:xfrm>
            <a:off x="4397811" y="3832879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Sputnik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42C672-B9FB-4616-B19C-82F3D6D28B67}"/>
              </a:ext>
            </a:extLst>
          </p:cNvPr>
          <p:cNvSpPr/>
          <p:nvPr/>
        </p:nvSpPr>
        <p:spPr>
          <a:xfrm>
            <a:off x="7822432" y="3832879"/>
            <a:ext cx="1848068" cy="84958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Sinovac</a:t>
            </a:r>
            <a:endParaRPr lang="en-US">
              <a:cs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A47D2-0A29-46D0-AC9C-16FA1C070A23}"/>
              </a:ext>
            </a:extLst>
          </p:cNvPr>
          <p:cNvSpPr txBox="1"/>
          <p:nvPr/>
        </p:nvSpPr>
        <p:spPr>
          <a:xfrm>
            <a:off x="1334813" y="2569779"/>
            <a:ext cx="11316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95%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3C772-86D6-4ABB-B77A-DB36E6949ADA}"/>
              </a:ext>
            </a:extLst>
          </p:cNvPr>
          <p:cNvSpPr txBox="1"/>
          <p:nvPr/>
        </p:nvSpPr>
        <p:spPr>
          <a:xfrm>
            <a:off x="4724399" y="2569778"/>
            <a:ext cx="11316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95%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606EE-55E8-4DED-993B-890C32B6BAE3}"/>
              </a:ext>
            </a:extLst>
          </p:cNvPr>
          <p:cNvSpPr txBox="1"/>
          <p:nvPr/>
        </p:nvSpPr>
        <p:spPr>
          <a:xfrm>
            <a:off x="7080467" y="4864535"/>
            <a:ext cx="33300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cs typeface="Calibri"/>
              </a:rPr>
              <a:t>50.38% - 91.25%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3CA86-152C-4B6E-8F78-CA01A227A241}"/>
              </a:ext>
            </a:extLst>
          </p:cNvPr>
          <p:cNvSpPr txBox="1"/>
          <p:nvPr/>
        </p:nvSpPr>
        <p:spPr>
          <a:xfrm>
            <a:off x="4522947" y="4838258"/>
            <a:ext cx="15958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91.4%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F85FD-694B-4A0E-89FB-C16244C30569}"/>
              </a:ext>
            </a:extLst>
          </p:cNvPr>
          <p:cNvSpPr txBox="1"/>
          <p:nvPr/>
        </p:nvSpPr>
        <p:spPr>
          <a:xfrm>
            <a:off x="1343567" y="4838257"/>
            <a:ext cx="10703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72%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1BF74-2B74-4636-AD1E-1E45F5C48BB4}"/>
              </a:ext>
            </a:extLst>
          </p:cNvPr>
          <p:cNvSpPr txBox="1"/>
          <p:nvPr/>
        </p:nvSpPr>
        <p:spPr>
          <a:xfrm>
            <a:off x="7564819" y="2518977"/>
            <a:ext cx="23000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70%-81%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0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54598-1F2D-48B9-9B47-D1DC270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Supply chain Requirements</a:t>
            </a:r>
          </a:p>
        </p:txBody>
      </p:sp>
      <p:pic>
        <p:nvPicPr>
          <p:cNvPr id="4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A0BB1450-B829-4E44-BA12-694A55EB6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6014" y="467208"/>
            <a:ext cx="359857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8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8FE37-4ABA-4384-9F36-37924182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Calibri Light"/>
              </a:rPr>
              <a:t>Hypothesis 2 Summary 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D0B03-7CE1-4F88-A576-319038DE2F92}"/>
              </a:ext>
            </a:extLst>
          </p:cNvPr>
          <p:cNvSpPr txBox="1"/>
          <p:nvPr/>
        </p:nvSpPr>
        <p:spPr>
          <a:xfrm>
            <a:off x="4580210" y="1187240"/>
            <a:ext cx="7069394" cy="51090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 panose="020F0502020204030204"/>
              </a:rPr>
              <a:t>Countries with more efficient supply chains have greater vaccination outcomes with Moderna and Pfizer Vaccines </a:t>
            </a:r>
          </a:p>
          <a:p>
            <a:endParaRPr lang="en-US" sz="2800">
              <a:cs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Pfizer and Moderna are more expensive per dose than AstraZeneca-Oxford, require more support infrastructure/expenditure</a:t>
            </a:r>
            <a:endParaRPr lang="en-US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Lower efficacy but longer/more easily managed shelf life may contribute to better vaccination efforts in these countries</a:t>
            </a:r>
            <a:endParaRPr lang="en-US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8FE37-4ABA-4384-9F36-37924182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Calibri Light"/>
              </a:rPr>
              <a:t>Hypothesis 3 </a:t>
            </a:r>
            <a:endParaRPr lang="en-US" sz="4000" b="1">
              <a:solidFill>
                <a:srgbClr val="FFFFF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09460C-84A1-4522-A693-57A4CF6EFE8A}"/>
              </a:ext>
            </a:extLst>
          </p:cNvPr>
          <p:cNvGrpSpPr/>
          <p:nvPr/>
        </p:nvGrpSpPr>
        <p:grpSpPr>
          <a:xfrm>
            <a:off x="4905052" y="1477350"/>
            <a:ext cx="6666833" cy="4000099"/>
            <a:chOff x="7512882" y="820218"/>
            <a:chExt cx="3414946" cy="20489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4DAFC-32B7-4B4E-86F7-EE2E91180C35}"/>
                </a:ext>
              </a:extLst>
            </p:cNvPr>
            <p:cNvSpPr/>
            <p:nvPr/>
          </p:nvSpPr>
          <p:spPr>
            <a:xfrm>
              <a:off x="7512882" y="820218"/>
              <a:ext cx="3414946" cy="204896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3BDC74-FB24-44F1-8913-F338FEB063A6}"/>
                </a:ext>
              </a:extLst>
            </p:cNvPr>
            <p:cNvSpPr txBox="1"/>
            <p:nvPr/>
          </p:nvSpPr>
          <p:spPr>
            <a:xfrm>
              <a:off x="7512882" y="820218"/>
              <a:ext cx="3414946" cy="2048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rm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/>
                <a:t>There are</a:t>
              </a:r>
              <a:r>
                <a:rPr lang="en-US" sz="4600"/>
                <a:t> certain </a:t>
              </a:r>
              <a:r>
                <a:rPr lang="en-US" sz="4600" kern="1200"/>
                <a:t>demographic/socio-economic patterns acting as predictors of vaccination progress</a:t>
              </a:r>
              <a:r>
                <a:rPr lang="en-US" sz="4600" kern="1200">
                  <a:latin typeface="Calibri Light" panose="020F0302020204030204"/>
                </a:rPr>
                <a:t>  </a:t>
              </a:r>
              <a:endParaRPr lang="en-US" sz="4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345589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CA57C-55EB-495B-9690-49D2517CEF6A}"/>
              </a:ext>
            </a:extLst>
          </p:cNvPr>
          <p:cNvSpPr txBox="1"/>
          <p:nvPr/>
        </p:nvSpPr>
        <p:spPr>
          <a:xfrm>
            <a:off x="387928" y="415636"/>
            <a:ext cx="227214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Main Study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1C7ED-4008-4E33-957C-CFEC5E32A640}"/>
              </a:ext>
            </a:extLst>
          </p:cNvPr>
          <p:cNvSpPr txBox="1"/>
          <p:nvPr/>
        </p:nvSpPr>
        <p:spPr>
          <a:xfrm>
            <a:off x="3352801" y="415636"/>
            <a:ext cx="159789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Sub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8127-84C7-400F-B857-F4246830DCDA}"/>
              </a:ext>
            </a:extLst>
          </p:cNvPr>
          <p:cNvSpPr txBox="1"/>
          <p:nvPr/>
        </p:nvSpPr>
        <p:spPr>
          <a:xfrm>
            <a:off x="5703456" y="415636"/>
            <a:ext cx="307571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Components Of Sub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95F0F-2616-49D0-9155-1E6EC1D51D5D}"/>
              </a:ext>
            </a:extLst>
          </p:cNvPr>
          <p:cNvSpPr txBox="1"/>
          <p:nvPr/>
        </p:nvSpPr>
        <p:spPr>
          <a:xfrm>
            <a:off x="9282546" y="415636"/>
            <a:ext cx="266007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Analysis To Be Performed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F89D24-CEED-4D6C-920F-ABB65DD92E35}"/>
              </a:ext>
            </a:extLst>
          </p:cNvPr>
          <p:cNvSpPr/>
          <p:nvPr/>
        </p:nvSpPr>
        <p:spPr>
          <a:xfrm>
            <a:off x="82351" y="2958830"/>
            <a:ext cx="2170545" cy="1209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What are the factors impacting COVID-19 vaccination progress in countries?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E283E5-7817-493A-9788-D3C3E3B2F774}"/>
              </a:ext>
            </a:extLst>
          </p:cNvPr>
          <p:cNvSpPr/>
          <p:nvPr/>
        </p:nvSpPr>
        <p:spPr>
          <a:xfrm>
            <a:off x="3055842" y="1971701"/>
            <a:ext cx="2509982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Which elements are key factors and indicators of vaccination progress?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1C845C-0229-470C-9649-781F28CAF21E}"/>
              </a:ext>
            </a:extLst>
          </p:cNvPr>
          <p:cNvSpPr/>
          <p:nvPr/>
        </p:nvSpPr>
        <p:spPr>
          <a:xfrm>
            <a:off x="6209752" y="2160111"/>
            <a:ext cx="2406071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What is the current distribution level of various vaccine types?</a:t>
            </a:r>
            <a:endParaRPr lang="en-US" sz="1400" i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F61745-1AE3-4FD7-BF43-FDF837128115}"/>
              </a:ext>
            </a:extLst>
          </p:cNvPr>
          <p:cNvSpPr/>
          <p:nvPr/>
        </p:nvSpPr>
        <p:spPr>
          <a:xfrm>
            <a:off x="6250532" y="119363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Do countries with different population age distributions see different vaccination rates?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79679D-295F-4DDE-B2B4-72129466E196}"/>
              </a:ext>
            </a:extLst>
          </p:cNvPr>
          <p:cNvSpPr/>
          <p:nvPr/>
        </p:nvSpPr>
        <p:spPr>
          <a:xfrm>
            <a:off x="6445278" y="4878678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  <a:cs typeface="Calibri"/>
              </a:rPr>
              <a:t>How does different types of vaccines affect vaccination progress?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6A299D-94DB-47EE-8A54-9B9C0538B380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>
            <a:off x="2252896" y="3563813"/>
            <a:ext cx="908021" cy="17351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BF627F-CB91-43FB-B850-1545DB17DB8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252896" y="2576684"/>
            <a:ext cx="802946" cy="9871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E28899F-BB7B-4E87-8544-1860241B39A7}"/>
              </a:ext>
            </a:extLst>
          </p:cNvPr>
          <p:cNvSpPr/>
          <p:nvPr/>
        </p:nvSpPr>
        <p:spPr>
          <a:xfrm>
            <a:off x="9553776" y="1297558"/>
            <a:ext cx="1995054" cy="6350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Clustering methodology 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F833675-D5A2-49C1-BB0A-FE93EDA77B1C}"/>
              </a:ext>
            </a:extLst>
          </p:cNvPr>
          <p:cNvSpPr/>
          <p:nvPr/>
        </p:nvSpPr>
        <p:spPr>
          <a:xfrm>
            <a:off x="9358745" y="2168607"/>
            <a:ext cx="2507674" cy="806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Descriptive analytics and bar plots to find comparative lenses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59209E-EF53-4DFE-9719-7ACD877A75EA}"/>
              </a:ext>
            </a:extLst>
          </p:cNvPr>
          <p:cNvSpPr/>
          <p:nvPr/>
        </p:nvSpPr>
        <p:spPr>
          <a:xfrm>
            <a:off x="9432548" y="3241319"/>
            <a:ext cx="2237509" cy="863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Linear regression models to explain correlation patterns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FA40E3A-C990-4AC5-8035-A39CF279CA89}"/>
              </a:ext>
            </a:extLst>
          </p:cNvPr>
          <p:cNvSpPr/>
          <p:nvPr/>
        </p:nvSpPr>
        <p:spPr>
          <a:xfrm>
            <a:off x="9432548" y="4951185"/>
            <a:ext cx="2377209" cy="695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Multivariable regression model,</a:t>
            </a:r>
          </a:p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Regression tree model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EA82D8-BE2C-4AFC-A771-D0B5C64F5291}"/>
              </a:ext>
            </a:extLst>
          </p:cNvPr>
          <p:cNvCxnSpPr>
            <a:cxnSpLocks/>
            <a:stCxn id="17" idx="3"/>
            <a:endCxn id="45" idx="1"/>
          </p:cNvCxnSpPr>
          <p:nvPr/>
        </p:nvCxnSpPr>
        <p:spPr>
          <a:xfrm>
            <a:off x="8421077" y="1613892"/>
            <a:ext cx="1132699" cy="1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6E475C-FA78-4DE4-B3C4-FD0A3E1310A7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>
          <a:xfrm flipV="1">
            <a:off x="8615823" y="2571991"/>
            <a:ext cx="742922" cy="8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3D9838-E009-4DB6-B3C6-D65C9CDF91FE}"/>
              </a:ext>
            </a:extLst>
          </p:cNvPr>
          <p:cNvCxnSpPr>
            <a:cxnSpLocks/>
            <a:stCxn id="61" idx="3"/>
            <a:endCxn id="48" idx="1"/>
          </p:cNvCxnSpPr>
          <p:nvPr/>
        </p:nvCxnSpPr>
        <p:spPr>
          <a:xfrm>
            <a:off x="8422538" y="3672832"/>
            <a:ext cx="101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3237EE-87C2-402A-81F3-FB215EC2ECCE}"/>
              </a:ext>
            </a:extLst>
          </p:cNvPr>
          <p:cNvCxnSpPr>
            <a:cxnSpLocks/>
            <a:stCxn id="18" idx="3"/>
            <a:endCxn id="50" idx="1"/>
          </p:cNvCxnSpPr>
          <p:nvPr/>
        </p:nvCxnSpPr>
        <p:spPr>
          <a:xfrm>
            <a:off x="8615823" y="5298935"/>
            <a:ext cx="8167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473EBF-E7B0-41A0-A014-5E85FEA6DD42}"/>
              </a:ext>
            </a:extLst>
          </p:cNvPr>
          <p:cNvSpPr/>
          <p:nvPr/>
        </p:nvSpPr>
        <p:spPr>
          <a:xfrm>
            <a:off x="6251993" y="325257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How does GDP affect vaccination rates by country?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8D6516-6546-467F-BB4B-C2984C5ED0CF}"/>
              </a:ext>
            </a:extLst>
          </p:cNvPr>
          <p:cNvSpPr/>
          <p:nvPr/>
        </p:nvSpPr>
        <p:spPr>
          <a:xfrm>
            <a:off x="3160917" y="4693953"/>
            <a:ext cx="2544617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Which factors of developed countries translate to a particularly effective vaccine rollout?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AC21C3-EAD1-4B64-B7E0-45E1687755F7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5565824" y="2576684"/>
            <a:ext cx="686169" cy="1096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08B7B9-33DE-4562-9A69-46AE7AF8E213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565824" y="1613892"/>
            <a:ext cx="684708" cy="962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821BE-2B30-45EB-99D0-CBF4F76C018B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5565824" y="2576684"/>
            <a:ext cx="643928" cy="36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B72862-86D3-426E-9476-7A6B8EED1A40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 flipV="1">
            <a:off x="5705534" y="5298935"/>
            <a:ext cx="739744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592926C-C0F9-41F0-8629-139139FF79E3}"/>
              </a:ext>
            </a:extLst>
          </p:cNvPr>
          <p:cNvSpPr/>
          <p:nvPr/>
        </p:nvSpPr>
        <p:spPr>
          <a:xfrm>
            <a:off x="6280263" y="2129622"/>
            <a:ext cx="2170545" cy="9153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9904E2-045F-4F19-B5FA-87469505EB52}"/>
              </a:ext>
            </a:extLst>
          </p:cNvPr>
          <p:cNvSpPr/>
          <p:nvPr/>
        </p:nvSpPr>
        <p:spPr>
          <a:xfrm>
            <a:off x="6393673" y="4753991"/>
            <a:ext cx="2222150" cy="11077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C7AF3-CD59-4FDE-AB8B-B82DFE549548}"/>
              </a:ext>
            </a:extLst>
          </p:cNvPr>
          <p:cNvSpPr/>
          <p:nvPr/>
        </p:nvSpPr>
        <p:spPr>
          <a:xfrm>
            <a:off x="6135954" y="1003815"/>
            <a:ext cx="2332550" cy="11704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6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5254-D11A-4E48-A193-E8CF5C80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People Vaccinated by Hundred By Urban Population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1BFF2D4-78D2-4780-B0DC-FA753EEA2F5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709645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D1AE0C-025A-45B7-8D52-FB598125F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2683" y="1562867"/>
            <a:ext cx="3578773" cy="5192164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>
                <a:cs typeface="Calibri"/>
              </a:rPr>
              <a:t>Low Urban Population:</a:t>
            </a:r>
          </a:p>
          <a:p>
            <a:pPr lvl="1"/>
            <a:r>
              <a:rPr lang="en-US">
                <a:cs typeface="Calibri"/>
              </a:rPr>
              <a:t>Min: 0.03</a:t>
            </a:r>
          </a:p>
          <a:p>
            <a:pPr lvl="1"/>
            <a:r>
              <a:rPr lang="en-US">
                <a:cs typeface="Calibri"/>
              </a:rPr>
              <a:t>Median: 8.895</a:t>
            </a:r>
          </a:p>
          <a:p>
            <a:pPr lvl="1"/>
            <a:r>
              <a:rPr lang="en-US">
                <a:cs typeface="Calibri"/>
              </a:rPr>
              <a:t>Mean: 5.937</a:t>
            </a:r>
          </a:p>
          <a:p>
            <a:pPr lvl="1"/>
            <a:r>
              <a:rPr lang="en-US">
                <a:cs typeface="Calibri"/>
              </a:rPr>
              <a:t>Max: 13.04</a:t>
            </a:r>
          </a:p>
          <a:p>
            <a:r>
              <a:rPr lang="en-US">
                <a:cs typeface="Calibri"/>
              </a:rPr>
              <a:t>Lower Middle Urban Population:</a:t>
            </a:r>
          </a:p>
          <a:p>
            <a:pPr lvl="1"/>
            <a:r>
              <a:rPr lang="en-US">
                <a:cs typeface="Calibri"/>
              </a:rPr>
              <a:t>Min: 0.03</a:t>
            </a:r>
          </a:p>
          <a:p>
            <a:pPr lvl="1"/>
            <a:r>
              <a:rPr lang="en-US">
                <a:cs typeface="Calibri"/>
              </a:rPr>
              <a:t>Median: 0.52</a:t>
            </a:r>
          </a:p>
          <a:p>
            <a:pPr lvl="1"/>
            <a:r>
              <a:rPr lang="en-US">
                <a:cs typeface="Calibri"/>
              </a:rPr>
              <a:t>Mean: 3.1344</a:t>
            </a:r>
          </a:p>
          <a:p>
            <a:pPr lvl="1"/>
            <a:r>
              <a:rPr lang="en-US">
                <a:cs typeface="Calibri"/>
              </a:rPr>
              <a:t>Max: 17.19</a:t>
            </a:r>
          </a:p>
          <a:p>
            <a:r>
              <a:rPr lang="en-US">
                <a:cs typeface="Calibri"/>
              </a:rPr>
              <a:t>Upper Middle Urban Population:</a:t>
            </a:r>
          </a:p>
          <a:p>
            <a:pPr lvl="1"/>
            <a:r>
              <a:rPr lang="en-US">
                <a:cs typeface="Calibri"/>
              </a:rPr>
              <a:t>Min: 0.01</a:t>
            </a:r>
          </a:p>
          <a:p>
            <a:pPr lvl="1"/>
            <a:r>
              <a:rPr lang="en-US">
                <a:cs typeface="Calibri"/>
              </a:rPr>
              <a:t>Median: 6.95</a:t>
            </a:r>
          </a:p>
          <a:p>
            <a:pPr lvl="1"/>
            <a:r>
              <a:rPr lang="en-US">
                <a:cs typeface="Calibri"/>
              </a:rPr>
              <a:t>Mean: 7.368</a:t>
            </a:r>
          </a:p>
          <a:p>
            <a:pPr lvl="1"/>
            <a:r>
              <a:rPr lang="en-US">
                <a:cs typeface="Calibri"/>
              </a:rPr>
              <a:t>Max: 58.88</a:t>
            </a:r>
          </a:p>
          <a:p>
            <a:r>
              <a:rPr lang="en-US">
                <a:cs typeface="Calibri"/>
              </a:rPr>
              <a:t>High Urban Population: </a:t>
            </a:r>
          </a:p>
          <a:p>
            <a:pPr lvl="1"/>
            <a:r>
              <a:rPr lang="en-US">
                <a:cs typeface="Calibri"/>
              </a:rPr>
              <a:t>Min: 0.04</a:t>
            </a:r>
          </a:p>
          <a:p>
            <a:pPr lvl="1"/>
            <a:r>
              <a:rPr lang="en-US">
                <a:cs typeface="Calibri"/>
              </a:rPr>
              <a:t>Median: 7.66</a:t>
            </a:r>
          </a:p>
          <a:p>
            <a:pPr lvl="1"/>
            <a:r>
              <a:rPr lang="en-US">
                <a:cs typeface="Calibri"/>
              </a:rPr>
              <a:t>Mean: 12.405</a:t>
            </a:r>
          </a:p>
          <a:p>
            <a:pPr lvl="1"/>
            <a:r>
              <a:rPr lang="en-US">
                <a:cs typeface="Calibri"/>
              </a:rPr>
              <a:t>Max: 85.87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08345-DFB9-4C6A-9D0D-5E7F70EC0328}"/>
              </a:ext>
            </a:extLst>
          </p:cNvPr>
          <p:cNvSpPr txBox="1"/>
          <p:nvPr/>
        </p:nvSpPr>
        <p:spPr>
          <a:xfrm>
            <a:off x="7019159" y="1098331"/>
            <a:ext cx="40219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*Figures are percentage vaccinated per hundred*</a:t>
            </a:r>
            <a:endParaRPr lang="en-US" sz="1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469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59DF2-6FD1-45B0-959D-4F6754B3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Clustering </a:t>
            </a:r>
            <a:r>
              <a:rPr lang="en-US" sz="3600" kern="1200">
                <a:latin typeface="+mj-lt"/>
                <a:ea typeface="+mj-ea"/>
                <a:cs typeface="+mj-cs"/>
              </a:rPr>
              <a:t>People</a:t>
            </a:r>
            <a:r>
              <a:rPr lang="en-US" sz="3600"/>
              <a:t> Vaccinated</a:t>
            </a:r>
            <a:r>
              <a:rPr lang="en-US" sz="3600" kern="1200">
                <a:latin typeface="+mj-lt"/>
                <a:ea typeface="+mj-ea"/>
                <a:cs typeface="+mj-cs"/>
              </a:rPr>
              <a:t> per</a:t>
            </a:r>
            <a:r>
              <a:rPr lang="en-US" sz="3600"/>
              <a:t> </a:t>
            </a:r>
            <a:r>
              <a:rPr lang="en-US" sz="3600" kern="1200">
                <a:latin typeface="+mj-lt"/>
                <a:ea typeface="+mj-ea"/>
                <a:cs typeface="+mj-cs"/>
              </a:rPr>
              <a:t>hundred</a:t>
            </a:r>
            <a:r>
              <a:rPr lang="en-US" sz="3600"/>
              <a:t> </a:t>
            </a:r>
            <a:r>
              <a:rPr lang="en-US" sz="3600" kern="1200">
                <a:latin typeface="+mj-lt"/>
                <a:ea typeface="+mj-ea"/>
                <a:cs typeface="+mj-cs"/>
              </a:rPr>
              <a:t>vs. GDP</a:t>
            </a:r>
            <a:r>
              <a:rPr lang="en-US" sz="3600"/>
              <a:t> </a:t>
            </a:r>
            <a:r>
              <a:rPr lang="en-US" sz="3600" kern="1200">
                <a:latin typeface="+mj-lt"/>
                <a:ea typeface="+mj-ea"/>
                <a:cs typeface="+mj-cs"/>
              </a:rPr>
              <a:t>per Capita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4624A-5688-4390-B08F-1C5898A249D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/>
              <a:t>  Data prep</a:t>
            </a:r>
            <a:endParaRPr lang="en-US" sz="1600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Created data set of people vaccinated per hundred paired with GDP per capita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Applied hierarchical clustering with </a:t>
            </a:r>
            <a:r>
              <a:rPr lang="en-US" sz="1600" err="1">
                <a:ea typeface="+mn-lt"/>
                <a:cs typeface="+mn-lt"/>
              </a:rPr>
              <a:t>cutree</a:t>
            </a:r>
            <a:r>
              <a:rPr lang="en-US" sz="1600">
                <a:ea typeface="+mn-lt"/>
                <a:cs typeface="+mn-lt"/>
              </a:rPr>
              <a:t> where k=4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cs typeface="Calibri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2C722AD-976E-4ADB-B0B3-A8B65D35B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67989" y="972236"/>
            <a:ext cx="7561178" cy="5630326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B215F8-8FF4-4BB3-85B8-A04449CD3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622765"/>
              </p:ext>
            </p:extLst>
          </p:nvPr>
        </p:nvGraphicFramePr>
        <p:xfrm>
          <a:off x="762000" y="3866029"/>
          <a:ext cx="2913570" cy="237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785">
                  <a:extLst>
                    <a:ext uri="{9D8B030D-6E8A-4147-A177-3AD203B41FA5}">
                      <a16:colId xmlns:a16="http://schemas.microsoft.com/office/drawing/2014/main" val="2725432869"/>
                    </a:ext>
                  </a:extLst>
                </a:gridCol>
                <a:gridCol w="1456785">
                  <a:extLst>
                    <a:ext uri="{9D8B030D-6E8A-4147-A177-3AD203B41FA5}">
                      <a16:colId xmlns:a16="http://schemas.microsoft.com/office/drawing/2014/main" val="2829937573"/>
                    </a:ext>
                  </a:extLst>
                </a:gridCol>
              </a:tblGrid>
              <a:tr h="47512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Cluster​​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n​​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104184"/>
                  </a:ext>
                </a:extLst>
              </a:tr>
              <a:tr h="47512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1​​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56​​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38805"/>
                  </a:ext>
                </a:extLst>
              </a:tr>
              <a:tr h="47512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2​​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19​​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13105"/>
                  </a:ext>
                </a:extLst>
              </a:tr>
              <a:tr h="47512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3​​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3​​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719894"/>
                  </a:ext>
                </a:extLst>
              </a:tr>
              <a:tr h="47512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4​​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>
                          <a:effectLst/>
                        </a:rPr>
                        <a:t>3​​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53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32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ontent Placeholder 33">
            <a:extLst>
              <a:ext uri="{FF2B5EF4-FFF2-40B4-BE49-F238E27FC236}">
                <a16:creationId xmlns:a16="http://schemas.microsoft.com/office/drawing/2014/main" id="{69374C4E-E1E2-48CB-B08F-E4D3D12598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807506"/>
              </p:ext>
            </p:extLst>
          </p:nvPr>
        </p:nvGraphicFramePr>
        <p:xfrm>
          <a:off x="269929" y="3749998"/>
          <a:ext cx="2578450" cy="2948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225">
                  <a:extLst>
                    <a:ext uri="{9D8B030D-6E8A-4147-A177-3AD203B41FA5}">
                      <a16:colId xmlns:a16="http://schemas.microsoft.com/office/drawing/2014/main" val="2592971012"/>
                    </a:ext>
                  </a:extLst>
                </a:gridCol>
                <a:gridCol w="1289225">
                  <a:extLst>
                    <a:ext uri="{9D8B030D-6E8A-4147-A177-3AD203B41FA5}">
                      <a16:colId xmlns:a16="http://schemas.microsoft.com/office/drawing/2014/main" val="3355121360"/>
                    </a:ext>
                  </a:extLst>
                </a:gridCol>
              </a:tblGrid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Cluster​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n​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94739"/>
                  </a:ext>
                </a:extLst>
              </a:tr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1​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999115"/>
                  </a:ext>
                </a:extLst>
              </a:tr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8​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0058"/>
                  </a:ext>
                </a:extLst>
              </a:tr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322241"/>
                  </a:ext>
                </a:extLst>
              </a:tr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15464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CE31DEBF-DA80-49EC-96B2-70E63284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95" y="-2051"/>
            <a:ext cx="9038998" cy="6871769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915CB3-1917-4727-A97B-B7C7087C1C3D}"/>
              </a:ext>
            </a:extLst>
          </p:cNvPr>
          <p:cNvSpPr txBox="1"/>
          <p:nvPr/>
        </p:nvSpPr>
        <p:spPr>
          <a:xfrm>
            <a:off x="304800" y="897467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Clustering People Vaccinated per Hundred vs. Population % under age 14</a:t>
            </a:r>
          </a:p>
        </p:txBody>
      </p:sp>
    </p:spTree>
    <p:extLst>
      <p:ext uri="{BB962C8B-B14F-4D97-AF65-F5344CB8AC3E}">
        <p14:creationId xmlns:p14="http://schemas.microsoft.com/office/powerpoint/2010/main" val="4236261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5D98-4165-454F-8D45-3FDBA8EC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3" y="510733"/>
            <a:ext cx="4021961" cy="1740854"/>
          </a:xfrm>
        </p:spPr>
        <p:txBody>
          <a:bodyPr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Clustering People Vaccinated per hundred vs. Population % age 60 and above </a:t>
            </a:r>
            <a:endParaRPr lang="en-US" sz="2800">
              <a:cs typeface="Calibri Ligh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300FCE6-B1CE-40F4-A734-FB1F26A633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948810"/>
              </p:ext>
            </p:extLst>
          </p:nvPr>
        </p:nvGraphicFramePr>
        <p:xfrm>
          <a:off x="586353" y="3685422"/>
          <a:ext cx="1905208" cy="2948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604">
                  <a:extLst>
                    <a:ext uri="{9D8B030D-6E8A-4147-A177-3AD203B41FA5}">
                      <a16:colId xmlns:a16="http://schemas.microsoft.com/office/drawing/2014/main" val="4036552826"/>
                    </a:ext>
                  </a:extLst>
                </a:gridCol>
                <a:gridCol w="952604">
                  <a:extLst>
                    <a:ext uri="{9D8B030D-6E8A-4147-A177-3AD203B41FA5}">
                      <a16:colId xmlns:a16="http://schemas.microsoft.com/office/drawing/2014/main" val="3163706558"/>
                    </a:ext>
                  </a:extLst>
                </a:gridCol>
              </a:tblGrid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Cluster​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n​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55338"/>
                  </a:ext>
                </a:extLst>
              </a:tr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1​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052565"/>
                  </a:ext>
                </a:extLst>
              </a:tr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59806"/>
                  </a:ext>
                </a:extLst>
              </a:tr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054432"/>
                  </a:ext>
                </a:extLst>
              </a:tr>
              <a:tr h="58977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319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D382E2C-1507-44DD-A372-BEFE38C4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95" y="-8077"/>
            <a:ext cx="8529162" cy="68604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8671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8314-D6B4-4CAB-91A9-E299710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1090344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accent5"/>
                </a:solidFill>
                <a:cs typeface="Calibri Light"/>
              </a:rPr>
              <a:t>Objectives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6A4BB5D-7DB1-4188-9E7F-AA2630AD5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1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Conduct Market Research on COVID-19 strategies and vaccines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Perform Descriptive Analytics to explore patterns and trends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Conduct predictive analytics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Interpret our results into insights for the client</a:t>
            </a:r>
          </a:p>
        </p:txBody>
      </p:sp>
    </p:spTree>
    <p:extLst>
      <p:ext uri="{BB962C8B-B14F-4D97-AF65-F5344CB8AC3E}">
        <p14:creationId xmlns:p14="http://schemas.microsoft.com/office/powerpoint/2010/main" val="1225116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800033F1-2FC7-4B8A-AA99-5FD099934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973" y="1282592"/>
            <a:ext cx="9662607" cy="543740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0BDC1-08BB-4ADE-BCEB-0F32B61B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3" y="56467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Regression Tree for People Vaccinated per Hundred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04F83-4DFF-402E-B324-587B2A0C66B0}"/>
              </a:ext>
            </a:extLst>
          </p:cNvPr>
          <p:cNvSpPr txBox="1"/>
          <p:nvPr/>
        </p:nvSpPr>
        <p:spPr>
          <a:xfrm>
            <a:off x="7019159" y="1711434"/>
            <a:ext cx="658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Yes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79634-2DF9-4C2A-9047-4B0EC1A4FDA4}"/>
              </a:ext>
            </a:extLst>
          </p:cNvPr>
          <p:cNvSpPr txBox="1"/>
          <p:nvPr/>
        </p:nvSpPr>
        <p:spPr>
          <a:xfrm>
            <a:off x="9541641" y="1711434"/>
            <a:ext cx="676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71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8FE37-4ABA-4384-9F36-37924182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Calibri Light"/>
              </a:rPr>
              <a:t>Hypothesis 3 Summary 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D0B03-7CE1-4F88-A576-319038DE2F92}"/>
              </a:ext>
            </a:extLst>
          </p:cNvPr>
          <p:cNvSpPr txBox="1"/>
          <p:nvPr/>
        </p:nvSpPr>
        <p:spPr>
          <a:xfrm>
            <a:off x="4707645" y="1286192"/>
            <a:ext cx="7069394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Population age demographics matter when looking at vaccination outcomes </a:t>
            </a:r>
          </a:p>
          <a:p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Countries with very large populations have much higher total vaccinations but less people vaccinated per hundred</a:t>
            </a:r>
          </a:p>
          <a:p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Countries with large populations and high urban populations have greater vaccination outcomes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331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A3802B-BB5C-4DDC-9FE2-C3CF344E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Conclusions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BF85-0E70-4A3A-ABF2-4D2894461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445" y="987989"/>
            <a:ext cx="6525220" cy="54927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Calibri"/>
              </a:rPr>
              <a:t>This data set was not very linearly correlated with our target variables so we had to find use other methods to help make better predictions</a:t>
            </a:r>
          </a:p>
          <a:p>
            <a:r>
              <a:rPr lang="en-US" sz="2200">
                <a:cs typeface="Calibri"/>
              </a:rPr>
              <a:t>The Regression Trees helped predict the expected number of people vaccinated per hundred based off our key input variables</a:t>
            </a:r>
          </a:p>
          <a:p>
            <a:r>
              <a:rPr lang="en-US" sz="2200">
                <a:cs typeface="Calibri"/>
              </a:rPr>
              <a:t>The Classification Trees help predict if a country should use a type of vaccine based off our input variables</a:t>
            </a:r>
          </a:p>
          <a:p>
            <a:r>
              <a:rPr lang="en-US" sz="2200">
                <a:cs typeface="Calibri"/>
              </a:rPr>
              <a:t>Clustering showed an interesting trend about wealthy island nations and their vaccination outcomes </a:t>
            </a:r>
          </a:p>
          <a:p>
            <a:r>
              <a:rPr lang="en-US" sz="2200">
                <a:ea typeface="+mn-lt"/>
                <a:cs typeface="+mn-lt"/>
              </a:rPr>
              <a:t>Health Expenditure and C02 emissions are statistically significant in regards to vaccination outcomes</a:t>
            </a:r>
          </a:p>
          <a:p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330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4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26471-4578-453E-AD19-623CBAE4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Business Insights</a:t>
            </a:r>
            <a:endParaRPr lang="en-US" sz="4800">
              <a:solidFill>
                <a:schemeClr val="bg1"/>
              </a:solidFill>
            </a:endParaRPr>
          </a:p>
        </p:txBody>
      </p:sp>
      <p:grpSp>
        <p:nvGrpSpPr>
          <p:cNvPr id="55" name="Group 51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20A04C29-233C-4363-98D0-040E6619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98" y="194483"/>
            <a:ext cx="5760464" cy="28476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6BD78-646C-4559-9DDF-520637EAE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1300">
                <a:solidFill>
                  <a:schemeClr val="bg1"/>
                </a:solidFill>
                <a:cs typeface="Calibri" panose="020F0502020204030204"/>
              </a:rPr>
              <a:t>Countries where vaccines were manufactured have greater vaccination outcomes</a:t>
            </a:r>
          </a:p>
          <a:p>
            <a:pPr marL="342900" indent="-342900"/>
            <a:r>
              <a:rPr lang="en-US" sz="1300">
                <a:solidFill>
                  <a:schemeClr val="bg1"/>
                </a:solidFill>
                <a:cs typeface="Calibri" panose="020F0502020204030204"/>
              </a:rPr>
              <a:t>Countries with more efficient supply chains (greater urban populations) have greater vaccination outcomes especially with Pfizer and Moderna</a:t>
            </a:r>
          </a:p>
          <a:p>
            <a:pPr marL="342900" indent="-342900"/>
            <a:r>
              <a:rPr lang="en-US" sz="1300">
                <a:solidFill>
                  <a:schemeClr val="bg1"/>
                </a:solidFill>
                <a:cs typeface="Calibri" panose="020F0502020204030204"/>
              </a:rPr>
              <a:t>Pfizer and Moderna while being the most efficient vaccine have complex storage requirements and may not be the best choice for underdeveloped nations. </a:t>
            </a:r>
          </a:p>
          <a:p>
            <a:pPr marL="342900" indent="-342900"/>
            <a:r>
              <a:rPr lang="en-US" sz="1300">
                <a:solidFill>
                  <a:schemeClr val="bg1"/>
                </a:solidFill>
                <a:cs typeface="Calibri" panose="020F0502020204030204"/>
              </a:rPr>
              <a:t>Sputnik is not approved by the WHO as of 21 May 2021</a:t>
            </a:r>
          </a:p>
          <a:p>
            <a:pPr marL="342900" indent="-342900"/>
            <a:endParaRPr lang="en-US" sz="1300">
              <a:solidFill>
                <a:schemeClr val="bg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130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078C59-BFB4-40EF-B14E-879C6F7F9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" r="6107" b="19470"/>
          <a:stretch/>
        </p:blipFill>
        <p:spPr>
          <a:xfrm>
            <a:off x="6394343" y="3040679"/>
            <a:ext cx="5445480" cy="30737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9E92BE-BCDE-47C4-847B-D9B7E7A92BC2}"/>
              </a:ext>
            </a:extLst>
          </p:cNvPr>
          <p:cNvSpPr txBox="1"/>
          <p:nvPr/>
        </p:nvSpPr>
        <p:spPr>
          <a:xfrm>
            <a:off x="6241271" y="6342301"/>
            <a:ext cx="563711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Source: </a:t>
            </a:r>
            <a:r>
              <a:rPr lang="en-US" sz="900">
                <a:ea typeface="+mn-lt"/>
                <a:cs typeface="+mn-lt"/>
              </a:rPr>
              <a:t>Terry, M. (2021, April 23). </a:t>
            </a:r>
            <a:r>
              <a:rPr lang="en-US" sz="900" i="1">
                <a:ea typeface="+mn-lt"/>
                <a:cs typeface="+mn-lt"/>
              </a:rPr>
              <a:t>UPDATED Comparing COVID-19 Vaccines: Timelines, Types and Prices</a:t>
            </a:r>
            <a:r>
              <a:rPr lang="en-US" sz="900">
                <a:ea typeface="+mn-lt"/>
                <a:cs typeface="+mn-lt"/>
              </a:rPr>
              <a:t>. BioSpace. </a:t>
            </a:r>
            <a:r>
              <a:rPr lang="en-US" sz="900">
                <a:ea typeface="+mn-lt"/>
                <a:cs typeface="+mn-lt"/>
                <a:hlinkClick r:id="rId4"/>
              </a:rPr>
              <a:t>https://www.biospace.com/article/comparing-covid-19-vaccines-pfizer-biontech-moderna-astrazeneca-oxford-j-and-j-russia-s-sputnik-v/</a:t>
            </a:r>
            <a:r>
              <a:rPr lang="en-US" sz="900">
                <a:ea typeface="+mn-lt"/>
                <a:cs typeface="+mn-lt"/>
              </a:rPr>
              <a:t>. 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AAEA9-8644-4AA8-91F2-4F7302A32A73}"/>
              </a:ext>
            </a:extLst>
          </p:cNvPr>
          <p:cNvSpPr txBox="1"/>
          <p:nvPr/>
        </p:nvSpPr>
        <p:spPr>
          <a:xfrm>
            <a:off x="6203023" y="6105234"/>
            <a:ext cx="564597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cs typeface="Calibri"/>
              </a:rPr>
              <a:t>*Data current as of article publication data. Efficacy rates dependent on clinical trials</a:t>
            </a:r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234304-02BD-470E-999E-04154B256725}"/>
              </a:ext>
            </a:extLst>
          </p:cNvPr>
          <p:cNvSpPr txBox="1"/>
          <p:nvPr/>
        </p:nvSpPr>
        <p:spPr>
          <a:xfrm>
            <a:off x="6256186" y="3021791"/>
            <a:ext cx="58320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i="1">
                <a:ea typeface="+mn-lt"/>
                <a:cs typeface="+mn-lt"/>
              </a:rPr>
              <a:t>*Data current as of article publication data. Prices presented in USD per dose and are subject to variation across markets.</a:t>
            </a:r>
            <a:endParaRPr lang="en-US" sz="900">
              <a:ea typeface="+mn-lt"/>
              <a:cs typeface="+mn-lt"/>
            </a:endParaRPr>
          </a:p>
          <a:p>
            <a:endParaRPr lang="en-US" sz="9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94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83EA6FC-00F9-4B70-9D70-40AF6EA9A4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F4E94-4030-48E9-9D7A-FA71E2AF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182432"/>
            <a:ext cx="10058400" cy="13895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solidFill>
                  <a:srgbClr val="FFFFFF"/>
                </a:solidFill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318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CA57C-55EB-495B-9690-49D2517CEF6A}"/>
              </a:ext>
            </a:extLst>
          </p:cNvPr>
          <p:cNvSpPr txBox="1"/>
          <p:nvPr/>
        </p:nvSpPr>
        <p:spPr>
          <a:xfrm>
            <a:off x="387928" y="415636"/>
            <a:ext cx="227214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Main Study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1C7ED-4008-4E33-957C-CFEC5E32A640}"/>
              </a:ext>
            </a:extLst>
          </p:cNvPr>
          <p:cNvSpPr txBox="1"/>
          <p:nvPr/>
        </p:nvSpPr>
        <p:spPr>
          <a:xfrm>
            <a:off x="3352801" y="415636"/>
            <a:ext cx="159789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Sub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8127-84C7-400F-B857-F4246830DCDA}"/>
              </a:ext>
            </a:extLst>
          </p:cNvPr>
          <p:cNvSpPr txBox="1"/>
          <p:nvPr/>
        </p:nvSpPr>
        <p:spPr>
          <a:xfrm>
            <a:off x="5703456" y="415636"/>
            <a:ext cx="307571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Components Of Sub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95F0F-2616-49D0-9155-1E6EC1D51D5D}"/>
              </a:ext>
            </a:extLst>
          </p:cNvPr>
          <p:cNvSpPr txBox="1"/>
          <p:nvPr/>
        </p:nvSpPr>
        <p:spPr>
          <a:xfrm>
            <a:off x="9282546" y="415636"/>
            <a:ext cx="266007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Analysis To Be Performed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F89D24-CEED-4D6C-920F-ABB65DD92E35}"/>
              </a:ext>
            </a:extLst>
          </p:cNvPr>
          <p:cNvSpPr/>
          <p:nvPr/>
        </p:nvSpPr>
        <p:spPr>
          <a:xfrm>
            <a:off x="82351" y="2958830"/>
            <a:ext cx="2170545" cy="1209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What are the factors impacting COVID-19 vaccination progress in countries?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E283E5-7817-493A-9788-D3C3E3B2F774}"/>
              </a:ext>
            </a:extLst>
          </p:cNvPr>
          <p:cNvSpPr/>
          <p:nvPr/>
        </p:nvSpPr>
        <p:spPr>
          <a:xfrm>
            <a:off x="3055842" y="1971701"/>
            <a:ext cx="2509982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Which elements are key factors and indicators of vaccination progress?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1C845C-0229-470C-9649-781F28CAF21E}"/>
              </a:ext>
            </a:extLst>
          </p:cNvPr>
          <p:cNvSpPr/>
          <p:nvPr/>
        </p:nvSpPr>
        <p:spPr>
          <a:xfrm>
            <a:off x="6209752" y="2160111"/>
            <a:ext cx="2406071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What is the current distribution level of various vaccine types?</a:t>
            </a:r>
            <a:endParaRPr lang="en-US" sz="1400" i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F61745-1AE3-4FD7-BF43-FDF837128115}"/>
              </a:ext>
            </a:extLst>
          </p:cNvPr>
          <p:cNvSpPr/>
          <p:nvPr/>
        </p:nvSpPr>
        <p:spPr>
          <a:xfrm>
            <a:off x="6250532" y="119363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Do countries with different population age distributions see different vaccination rates?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79679D-295F-4DDE-B2B4-72129466E196}"/>
              </a:ext>
            </a:extLst>
          </p:cNvPr>
          <p:cNvSpPr/>
          <p:nvPr/>
        </p:nvSpPr>
        <p:spPr>
          <a:xfrm>
            <a:off x="6445278" y="4878678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  <a:cs typeface="Calibri"/>
              </a:rPr>
              <a:t>How does different types of vaccines affect vaccination progress?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6A299D-94DB-47EE-8A54-9B9C0538B380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>
            <a:off x="2252896" y="3563813"/>
            <a:ext cx="908021" cy="17351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BF627F-CB91-43FB-B850-1545DB17DB8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252896" y="2576684"/>
            <a:ext cx="802946" cy="9871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E28899F-BB7B-4E87-8544-1860241B39A7}"/>
              </a:ext>
            </a:extLst>
          </p:cNvPr>
          <p:cNvSpPr/>
          <p:nvPr/>
        </p:nvSpPr>
        <p:spPr>
          <a:xfrm>
            <a:off x="9553776" y="1297558"/>
            <a:ext cx="1995054" cy="6350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Clustering methodology 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F833675-D5A2-49C1-BB0A-FE93EDA77B1C}"/>
              </a:ext>
            </a:extLst>
          </p:cNvPr>
          <p:cNvSpPr/>
          <p:nvPr/>
        </p:nvSpPr>
        <p:spPr>
          <a:xfrm>
            <a:off x="9358745" y="2168607"/>
            <a:ext cx="2507674" cy="806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Descriptive analytics and bar plots to find comparative lenses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59209E-EF53-4DFE-9719-7ACD877A75EA}"/>
              </a:ext>
            </a:extLst>
          </p:cNvPr>
          <p:cNvSpPr/>
          <p:nvPr/>
        </p:nvSpPr>
        <p:spPr>
          <a:xfrm>
            <a:off x="9432548" y="3241319"/>
            <a:ext cx="2237509" cy="863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Linear regression models to explain correlation patterns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FA40E3A-C990-4AC5-8035-A39CF279CA89}"/>
              </a:ext>
            </a:extLst>
          </p:cNvPr>
          <p:cNvSpPr/>
          <p:nvPr/>
        </p:nvSpPr>
        <p:spPr>
          <a:xfrm>
            <a:off x="9432548" y="4951185"/>
            <a:ext cx="2377209" cy="695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Multivariable regression model,</a:t>
            </a:r>
          </a:p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Regression tree model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EA82D8-BE2C-4AFC-A771-D0B5C64F5291}"/>
              </a:ext>
            </a:extLst>
          </p:cNvPr>
          <p:cNvCxnSpPr>
            <a:cxnSpLocks/>
            <a:stCxn id="17" idx="3"/>
            <a:endCxn id="45" idx="1"/>
          </p:cNvCxnSpPr>
          <p:nvPr/>
        </p:nvCxnSpPr>
        <p:spPr>
          <a:xfrm>
            <a:off x="8421077" y="1613892"/>
            <a:ext cx="1132699" cy="1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6E475C-FA78-4DE4-B3C4-FD0A3E1310A7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>
          <a:xfrm flipV="1">
            <a:off x="8615823" y="2571991"/>
            <a:ext cx="742922" cy="8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3D9838-E009-4DB6-B3C6-D65C9CDF91FE}"/>
              </a:ext>
            </a:extLst>
          </p:cNvPr>
          <p:cNvCxnSpPr>
            <a:cxnSpLocks/>
            <a:stCxn id="61" idx="3"/>
            <a:endCxn id="48" idx="1"/>
          </p:cNvCxnSpPr>
          <p:nvPr/>
        </p:nvCxnSpPr>
        <p:spPr>
          <a:xfrm>
            <a:off x="8422538" y="3672832"/>
            <a:ext cx="101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3237EE-87C2-402A-81F3-FB215EC2ECCE}"/>
              </a:ext>
            </a:extLst>
          </p:cNvPr>
          <p:cNvCxnSpPr>
            <a:cxnSpLocks/>
            <a:stCxn id="18" idx="3"/>
            <a:endCxn id="50" idx="1"/>
          </p:cNvCxnSpPr>
          <p:nvPr/>
        </p:nvCxnSpPr>
        <p:spPr>
          <a:xfrm>
            <a:off x="8615823" y="5298935"/>
            <a:ext cx="8167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473EBF-E7B0-41A0-A014-5E85FEA6DD42}"/>
              </a:ext>
            </a:extLst>
          </p:cNvPr>
          <p:cNvSpPr/>
          <p:nvPr/>
        </p:nvSpPr>
        <p:spPr>
          <a:xfrm>
            <a:off x="6251993" y="325257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How does GDP affect vaccination rates by country?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8D6516-6546-467F-BB4B-C2984C5ED0CF}"/>
              </a:ext>
            </a:extLst>
          </p:cNvPr>
          <p:cNvSpPr/>
          <p:nvPr/>
        </p:nvSpPr>
        <p:spPr>
          <a:xfrm>
            <a:off x="3160917" y="4693953"/>
            <a:ext cx="2544617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Which factors of developed countries translate to a particularly effective vaccine rollout?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AC21C3-EAD1-4B64-B7E0-45E1687755F7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5565824" y="2576684"/>
            <a:ext cx="686169" cy="1096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08B7B9-33DE-4562-9A69-46AE7AF8E213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565824" y="1613892"/>
            <a:ext cx="684708" cy="962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821BE-2B30-45EB-99D0-CBF4F76C018B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5565824" y="2576684"/>
            <a:ext cx="643928" cy="36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B72862-86D3-426E-9476-7A6B8EED1A40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 flipV="1">
            <a:off x="5705534" y="5298935"/>
            <a:ext cx="739744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7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8FE37-4ABA-4384-9F36-37924182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Hypotheses 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9E908-5F0F-462F-B7AD-048C266EC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17880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14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AFCFA-E7A1-48E5-9310-FBCD30D5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Calibri Light"/>
              </a:rPr>
              <a:t>Data Set variables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F0984F-C914-47D3-8054-163120666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933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5971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8FE37-4ABA-4384-9F36-37924182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Calibri Light"/>
              </a:rPr>
              <a:t>Hypothesis 1 </a:t>
            </a:r>
            <a:endParaRPr lang="en-US" sz="4000" b="1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FDEB38-AAF8-4FE1-A5E7-839B1DBD0E00}"/>
              </a:ext>
            </a:extLst>
          </p:cNvPr>
          <p:cNvGrpSpPr/>
          <p:nvPr/>
        </p:nvGrpSpPr>
        <p:grpSpPr>
          <a:xfrm>
            <a:off x="4905052" y="1477350"/>
            <a:ext cx="6666833" cy="4000099"/>
            <a:chOff x="0" y="820218"/>
            <a:chExt cx="3414946" cy="20489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395B43-D63A-4BC0-BF88-77FE02A55CFE}"/>
                </a:ext>
              </a:extLst>
            </p:cNvPr>
            <p:cNvSpPr/>
            <p:nvPr/>
          </p:nvSpPr>
          <p:spPr>
            <a:xfrm>
              <a:off x="0" y="820218"/>
              <a:ext cx="3414946" cy="204896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25B48C-3177-4F28-97FE-E2095BA212D4}"/>
                </a:ext>
              </a:extLst>
            </p:cNvPr>
            <p:cNvSpPr txBox="1"/>
            <p:nvPr/>
          </p:nvSpPr>
          <p:spPr>
            <a:xfrm>
              <a:off x="0" y="820218"/>
              <a:ext cx="3414946" cy="2048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rm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0" kern="1200"/>
                <a:t>Countries with greater economic power and industrial force are seeing more favorable vaccination efforts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32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CA57C-55EB-495B-9690-49D2517CEF6A}"/>
              </a:ext>
            </a:extLst>
          </p:cNvPr>
          <p:cNvSpPr txBox="1"/>
          <p:nvPr/>
        </p:nvSpPr>
        <p:spPr>
          <a:xfrm>
            <a:off x="387928" y="415636"/>
            <a:ext cx="227214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Main Study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1C7ED-4008-4E33-957C-CFEC5E32A640}"/>
              </a:ext>
            </a:extLst>
          </p:cNvPr>
          <p:cNvSpPr txBox="1"/>
          <p:nvPr/>
        </p:nvSpPr>
        <p:spPr>
          <a:xfrm>
            <a:off x="3352801" y="415636"/>
            <a:ext cx="159789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Sub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8127-84C7-400F-B857-F4246830DCDA}"/>
              </a:ext>
            </a:extLst>
          </p:cNvPr>
          <p:cNvSpPr txBox="1"/>
          <p:nvPr/>
        </p:nvSpPr>
        <p:spPr>
          <a:xfrm>
            <a:off x="5703456" y="415636"/>
            <a:ext cx="307571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Components Of Sub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95F0F-2616-49D0-9155-1E6EC1D51D5D}"/>
              </a:ext>
            </a:extLst>
          </p:cNvPr>
          <p:cNvSpPr txBox="1"/>
          <p:nvPr/>
        </p:nvSpPr>
        <p:spPr>
          <a:xfrm>
            <a:off x="9282546" y="415636"/>
            <a:ext cx="266007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Analysis To Be Performed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F89D24-CEED-4D6C-920F-ABB65DD92E35}"/>
              </a:ext>
            </a:extLst>
          </p:cNvPr>
          <p:cNvSpPr/>
          <p:nvPr/>
        </p:nvSpPr>
        <p:spPr>
          <a:xfrm>
            <a:off x="82351" y="2958830"/>
            <a:ext cx="2170545" cy="1209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What are the factors impacting COVID-19 vaccination progress in countries?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E283E5-7817-493A-9788-D3C3E3B2F774}"/>
              </a:ext>
            </a:extLst>
          </p:cNvPr>
          <p:cNvSpPr/>
          <p:nvPr/>
        </p:nvSpPr>
        <p:spPr>
          <a:xfrm>
            <a:off x="3055842" y="1971701"/>
            <a:ext cx="2509982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Which elements are key factors and indicators of vaccination progress?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1C845C-0229-470C-9649-781F28CAF21E}"/>
              </a:ext>
            </a:extLst>
          </p:cNvPr>
          <p:cNvSpPr/>
          <p:nvPr/>
        </p:nvSpPr>
        <p:spPr>
          <a:xfrm>
            <a:off x="6209752" y="2160111"/>
            <a:ext cx="2406071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What is the current distribution level of various vaccine types?</a:t>
            </a:r>
            <a:endParaRPr lang="en-US" sz="1400" i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F61745-1AE3-4FD7-BF43-FDF837128115}"/>
              </a:ext>
            </a:extLst>
          </p:cNvPr>
          <p:cNvSpPr/>
          <p:nvPr/>
        </p:nvSpPr>
        <p:spPr>
          <a:xfrm>
            <a:off x="6250532" y="119363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Do countries with different population age distributions see different vaccination rates?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79679D-295F-4DDE-B2B4-72129466E196}"/>
              </a:ext>
            </a:extLst>
          </p:cNvPr>
          <p:cNvSpPr/>
          <p:nvPr/>
        </p:nvSpPr>
        <p:spPr>
          <a:xfrm>
            <a:off x="6445278" y="4878678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  <a:cs typeface="Calibri"/>
              </a:rPr>
              <a:t>How does different types of vaccines affect vaccination progress?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6A299D-94DB-47EE-8A54-9B9C0538B380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>
            <a:off x="2252896" y="3563813"/>
            <a:ext cx="908021" cy="17351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BF627F-CB91-43FB-B850-1545DB17DB8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252896" y="2576684"/>
            <a:ext cx="802946" cy="9871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E28899F-BB7B-4E87-8544-1860241B39A7}"/>
              </a:ext>
            </a:extLst>
          </p:cNvPr>
          <p:cNvSpPr/>
          <p:nvPr/>
        </p:nvSpPr>
        <p:spPr>
          <a:xfrm>
            <a:off x="9553776" y="1297558"/>
            <a:ext cx="1995054" cy="6350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Clustering methodology 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F833675-D5A2-49C1-BB0A-FE93EDA77B1C}"/>
              </a:ext>
            </a:extLst>
          </p:cNvPr>
          <p:cNvSpPr/>
          <p:nvPr/>
        </p:nvSpPr>
        <p:spPr>
          <a:xfrm>
            <a:off x="9358745" y="2168607"/>
            <a:ext cx="2507674" cy="806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Descriptive analytics and bar plots to find comparative lenses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59209E-EF53-4DFE-9719-7ACD877A75EA}"/>
              </a:ext>
            </a:extLst>
          </p:cNvPr>
          <p:cNvSpPr/>
          <p:nvPr/>
        </p:nvSpPr>
        <p:spPr>
          <a:xfrm>
            <a:off x="9432548" y="3241319"/>
            <a:ext cx="2237509" cy="863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Linear regression models to explain correlation patterns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FA40E3A-C990-4AC5-8035-A39CF279CA89}"/>
              </a:ext>
            </a:extLst>
          </p:cNvPr>
          <p:cNvSpPr/>
          <p:nvPr/>
        </p:nvSpPr>
        <p:spPr>
          <a:xfrm>
            <a:off x="9432548" y="4951185"/>
            <a:ext cx="2377209" cy="695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Multivariable regression model,</a:t>
            </a:r>
          </a:p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Regression tree model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EA82D8-BE2C-4AFC-A771-D0B5C64F5291}"/>
              </a:ext>
            </a:extLst>
          </p:cNvPr>
          <p:cNvCxnSpPr>
            <a:cxnSpLocks/>
            <a:stCxn id="17" idx="3"/>
            <a:endCxn id="45" idx="1"/>
          </p:cNvCxnSpPr>
          <p:nvPr/>
        </p:nvCxnSpPr>
        <p:spPr>
          <a:xfrm>
            <a:off x="8421077" y="1613892"/>
            <a:ext cx="1132699" cy="1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6E475C-FA78-4DE4-B3C4-FD0A3E1310A7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>
          <a:xfrm flipV="1">
            <a:off x="8615823" y="2571991"/>
            <a:ext cx="742922" cy="8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3D9838-E009-4DB6-B3C6-D65C9CDF91FE}"/>
              </a:ext>
            </a:extLst>
          </p:cNvPr>
          <p:cNvCxnSpPr>
            <a:cxnSpLocks/>
            <a:stCxn id="61" idx="3"/>
            <a:endCxn id="48" idx="1"/>
          </p:cNvCxnSpPr>
          <p:nvPr/>
        </p:nvCxnSpPr>
        <p:spPr>
          <a:xfrm>
            <a:off x="8422538" y="3672832"/>
            <a:ext cx="101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3237EE-87C2-402A-81F3-FB215EC2ECCE}"/>
              </a:ext>
            </a:extLst>
          </p:cNvPr>
          <p:cNvCxnSpPr>
            <a:cxnSpLocks/>
            <a:stCxn id="18" idx="3"/>
            <a:endCxn id="50" idx="1"/>
          </p:cNvCxnSpPr>
          <p:nvPr/>
        </p:nvCxnSpPr>
        <p:spPr>
          <a:xfrm>
            <a:off x="8615823" y="5298935"/>
            <a:ext cx="8167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473EBF-E7B0-41A0-A014-5E85FEA6DD42}"/>
              </a:ext>
            </a:extLst>
          </p:cNvPr>
          <p:cNvSpPr/>
          <p:nvPr/>
        </p:nvSpPr>
        <p:spPr>
          <a:xfrm>
            <a:off x="6251993" y="3252575"/>
            <a:ext cx="2170545" cy="840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solidFill>
                  <a:schemeClr val="tx1"/>
                </a:solidFill>
              </a:rPr>
              <a:t>How does GDP affect vaccination rates by country?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8D6516-6546-467F-BB4B-C2984C5ED0CF}"/>
              </a:ext>
            </a:extLst>
          </p:cNvPr>
          <p:cNvSpPr/>
          <p:nvPr/>
        </p:nvSpPr>
        <p:spPr>
          <a:xfrm>
            <a:off x="3160917" y="4693953"/>
            <a:ext cx="2544617" cy="120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Which factors of developed countries translate to a particularly effective vaccine rollout?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AC21C3-EAD1-4B64-B7E0-45E1687755F7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5565824" y="2576684"/>
            <a:ext cx="686169" cy="1096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08B7B9-33DE-4562-9A69-46AE7AF8E213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565824" y="1613892"/>
            <a:ext cx="684708" cy="962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821BE-2B30-45EB-99D0-CBF4F76C018B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5565824" y="2576684"/>
            <a:ext cx="643928" cy="36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B72862-86D3-426E-9476-7A6B8EED1A40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 flipV="1">
            <a:off x="5705534" y="5298935"/>
            <a:ext cx="739744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592926C-C0F9-41F0-8629-139139FF79E3}"/>
              </a:ext>
            </a:extLst>
          </p:cNvPr>
          <p:cNvSpPr/>
          <p:nvPr/>
        </p:nvSpPr>
        <p:spPr>
          <a:xfrm>
            <a:off x="6280263" y="2129622"/>
            <a:ext cx="2170545" cy="9153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08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2B6163A1C11469BEFE766AE204716" ma:contentTypeVersion="4" ma:contentTypeDescription="Create a new document." ma:contentTypeScope="" ma:versionID="e928fab097e2c72df686019d88daa95d">
  <xsd:schema xmlns:xsd="http://www.w3.org/2001/XMLSchema" xmlns:xs="http://www.w3.org/2001/XMLSchema" xmlns:p="http://schemas.microsoft.com/office/2006/metadata/properties" xmlns:ns2="b8930f36-e6d5-441b-921a-267c7a2791d3" targetNamespace="http://schemas.microsoft.com/office/2006/metadata/properties" ma:root="true" ma:fieldsID="74c6f8a2b711f5ef6361269448ef432d" ns2:_="">
    <xsd:import namespace="b8930f36-e6d5-441b-921a-267c7a2791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930f36-e6d5-441b-921a-267c7a2791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0C38FE-6D67-4F59-8BAE-B1FE15356B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EE3DDA-30AE-4784-BF09-094F4C044A90}">
  <ds:schemaRefs>
    <ds:schemaRef ds:uri="b8930f36-e6d5-441b-921a-267c7a2791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9BB0F0E-1CB3-4028-8974-44157E24EE95}">
  <ds:schemaRefs>
    <ds:schemaRef ds:uri="b8930f36-e6d5-441b-921a-267c7a2791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office theme</vt:lpstr>
      <vt:lpstr>Office Theme</vt:lpstr>
      <vt:lpstr>Group 7 Covid-19 Vaccinations</vt:lpstr>
      <vt:lpstr>Group Members</vt:lpstr>
      <vt:lpstr>Agenda</vt:lpstr>
      <vt:lpstr>Objectives</vt:lpstr>
      <vt:lpstr>PowerPoint Presentation</vt:lpstr>
      <vt:lpstr>Hypotheses </vt:lpstr>
      <vt:lpstr>Data Set variables</vt:lpstr>
      <vt:lpstr>Hypothesis 1 </vt:lpstr>
      <vt:lpstr>PowerPoint Presentation</vt:lpstr>
      <vt:lpstr>Count of countries in each continent</vt:lpstr>
      <vt:lpstr>PowerPoint Presentation</vt:lpstr>
      <vt:lpstr>PowerPoint Presentation</vt:lpstr>
      <vt:lpstr>People Vaccinated per hundred vs. GDP per Capita</vt:lpstr>
      <vt:lpstr>Log Transformation: People vaccinated per hundred vs. GDP per Capita</vt:lpstr>
      <vt:lpstr>PowerPoint Presentation</vt:lpstr>
      <vt:lpstr>Predictive Modeling</vt:lpstr>
      <vt:lpstr>People Vaccinated per Hundred</vt:lpstr>
      <vt:lpstr>Predictive Modeling</vt:lpstr>
      <vt:lpstr>Total Vaccinations</vt:lpstr>
      <vt:lpstr>Total Vaccinations</vt:lpstr>
      <vt:lpstr>Predictive Modeling</vt:lpstr>
      <vt:lpstr>Hypothesis 1 Summary </vt:lpstr>
      <vt:lpstr>Hypothesis 2 </vt:lpstr>
      <vt:lpstr>PowerPoint Presentation</vt:lpstr>
      <vt:lpstr>Count of Countries for Types of Vaccine</vt:lpstr>
      <vt:lpstr>Total Vaccinations by Types of Vaccines </vt:lpstr>
      <vt:lpstr>Classification Tree for Oxford Astra Zeneca</vt:lpstr>
      <vt:lpstr>Classification Tree for Pfizer</vt:lpstr>
      <vt:lpstr>Classification Tree for Moderna</vt:lpstr>
      <vt:lpstr>Cost of different COVID vaccines</vt:lpstr>
      <vt:lpstr>Efficacy of different COVID vaccines</vt:lpstr>
      <vt:lpstr>Supply chain Requirements</vt:lpstr>
      <vt:lpstr>Hypothesis 2 Summary </vt:lpstr>
      <vt:lpstr>Hypothesis 3 </vt:lpstr>
      <vt:lpstr>PowerPoint Presentation</vt:lpstr>
      <vt:lpstr>People Vaccinated by Hundred By Urban Population</vt:lpstr>
      <vt:lpstr>Clustering People Vaccinated per hundred vs. GDP per Capita</vt:lpstr>
      <vt:lpstr>PowerPoint Presentation</vt:lpstr>
      <vt:lpstr>Clustering People Vaccinated per hundred vs. Population % age 60 and above </vt:lpstr>
      <vt:lpstr>Regression Tree for People Vaccinated per Hundred</vt:lpstr>
      <vt:lpstr>Hypothesis 3 Summary </vt:lpstr>
      <vt:lpstr>Conclusions</vt:lpstr>
      <vt:lpstr>Business Insights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/>
  <cp:revision>2</cp:revision>
  <dcterms:created xsi:type="dcterms:W3CDTF">2021-04-19T15:48:08Z</dcterms:created>
  <dcterms:modified xsi:type="dcterms:W3CDTF">2023-02-07T14:42:24Z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0x01010070A2B6163A1C11469BEFE766AE204716</vt:lpwstr>
  </property>
</Properties>
</file>